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69" r:id="rId4"/>
    <p:sldId id="273" r:id="rId5"/>
    <p:sldId id="258" r:id="rId6"/>
    <p:sldId id="260" r:id="rId7"/>
    <p:sldId id="261" r:id="rId8"/>
    <p:sldId id="271" r:id="rId9"/>
    <p:sldId id="263" r:id="rId10"/>
    <p:sldId id="265" r:id="rId11"/>
    <p:sldId id="272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E7"/>
    <a:srgbClr val="F6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65" autoAdjust="0"/>
    <p:restoredTop sz="94660"/>
  </p:normalViewPr>
  <p:slideViewPr>
    <p:cSldViewPr>
      <p:cViewPr>
        <p:scale>
          <a:sx n="70" d="100"/>
          <a:sy n="70" d="100"/>
        </p:scale>
        <p:origin x="-41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0C0F4-4509-43D8-964B-7577AC2329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802683B-C52B-443F-80D7-3D6BA502BB53}">
      <dgm:prSet phldrT="[Texto]" custT="1"/>
      <dgm:spPr/>
      <dgm:t>
        <a:bodyPr/>
        <a:lstStyle/>
        <a:p>
          <a:r>
            <a:rPr lang="es-PY" sz="2200" dirty="0"/>
            <a:t>Verificar el vencimiento de la </a:t>
          </a:r>
          <a:r>
            <a:rPr lang="es-PY" sz="2200" dirty="0" err="1"/>
            <a:t>version</a:t>
          </a:r>
          <a:r>
            <a:rPr lang="es-PY" sz="2200" dirty="0"/>
            <a:t> 2008 e identificar mes de </a:t>
          </a:r>
          <a:r>
            <a:rPr lang="es-PY" sz="2200" dirty="0" err="1"/>
            <a:t>proxima</a:t>
          </a:r>
          <a:r>
            <a:rPr lang="es-PY" sz="2200" dirty="0"/>
            <a:t> auditoria externa de seguimiento</a:t>
          </a:r>
          <a:endParaRPr lang="en-US" sz="2200" dirty="0"/>
        </a:p>
      </dgm:t>
    </dgm:pt>
    <dgm:pt modelId="{5AAD95C8-F987-4C23-AB00-66E18AE11A25}" type="parTrans" cxnId="{E76C5F2B-27D6-4EE2-9A14-261BDEB891AB}">
      <dgm:prSet/>
      <dgm:spPr/>
      <dgm:t>
        <a:bodyPr/>
        <a:lstStyle/>
        <a:p>
          <a:endParaRPr lang="en-US"/>
        </a:p>
      </dgm:t>
    </dgm:pt>
    <dgm:pt modelId="{F0A7FE2D-0F83-40B1-B795-D216C48288FF}" type="sibTrans" cxnId="{E76C5F2B-27D6-4EE2-9A14-261BDEB891AB}">
      <dgm:prSet/>
      <dgm:spPr/>
      <dgm:t>
        <a:bodyPr/>
        <a:lstStyle/>
        <a:p>
          <a:endParaRPr lang="en-US"/>
        </a:p>
      </dgm:t>
    </dgm:pt>
    <dgm:pt modelId="{01DE2BD3-F723-4EE4-BC8E-D0B8DEDB239C}">
      <dgm:prSet phldrT="[Texto]" custT="1"/>
      <dgm:spPr/>
      <dgm:t>
        <a:bodyPr/>
        <a:lstStyle/>
        <a:p>
          <a:pPr algn="just"/>
          <a:r>
            <a:rPr lang="es-PY" sz="2200" dirty="0"/>
            <a:t>Definir mes de potencial auditoria de </a:t>
          </a:r>
          <a:r>
            <a:rPr lang="es-PY" sz="2200" dirty="0" err="1"/>
            <a:t>certificacion</a:t>
          </a:r>
          <a:r>
            <a:rPr lang="es-PY" sz="2200" dirty="0"/>
            <a:t> para </a:t>
          </a:r>
          <a:r>
            <a:rPr lang="es-PY" sz="2200" dirty="0" err="1"/>
            <a:t>transicion</a:t>
          </a:r>
          <a:r>
            <a:rPr lang="es-PY" sz="2200" dirty="0"/>
            <a:t>  y solicitud de fecha a la certificadora </a:t>
          </a:r>
          <a:r>
            <a:rPr lang="en-US" sz="2200" dirty="0"/>
            <a:t>(a mas </a:t>
          </a:r>
          <a:r>
            <a:rPr lang="en-US" sz="2200" dirty="0" err="1"/>
            <a:t>tardar</a:t>
          </a:r>
          <a:r>
            <a:rPr lang="en-US" sz="2200" dirty="0"/>
            <a:t> </a:t>
          </a:r>
          <a:r>
            <a:rPr lang="en-US" sz="2200" dirty="0" err="1"/>
            <a:t>julio</a:t>
          </a:r>
          <a:r>
            <a:rPr lang="en-US" sz="2200" dirty="0"/>
            <a:t> 2018)</a:t>
          </a:r>
          <a:r>
            <a:rPr lang="es-PY" sz="2200" dirty="0"/>
            <a:t> </a:t>
          </a:r>
          <a:endParaRPr lang="en-US" sz="2200" dirty="0"/>
        </a:p>
      </dgm:t>
    </dgm:pt>
    <dgm:pt modelId="{35BC12AD-D3B7-4EF6-8C30-47A05220E422}" type="parTrans" cxnId="{5AF2AB5C-6C27-4D24-8C8B-BBC18BA0B3FD}">
      <dgm:prSet/>
      <dgm:spPr/>
      <dgm:t>
        <a:bodyPr/>
        <a:lstStyle/>
        <a:p>
          <a:endParaRPr lang="en-US"/>
        </a:p>
      </dgm:t>
    </dgm:pt>
    <dgm:pt modelId="{867079B7-9556-4D13-A5E1-AB0497602C92}" type="sibTrans" cxnId="{5AF2AB5C-6C27-4D24-8C8B-BBC18BA0B3FD}">
      <dgm:prSet/>
      <dgm:spPr/>
      <dgm:t>
        <a:bodyPr/>
        <a:lstStyle/>
        <a:p>
          <a:endParaRPr lang="en-US"/>
        </a:p>
      </dgm:t>
    </dgm:pt>
    <dgm:pt modelId="{EAFA2AC5-A984-493A-BF91-413D774657EF}">
      <dgm:prSet phldrT="[Texto]" custT="1"/>
      <dgm:spPr/>
      <dgm:t>
        <a:bodyPr/>
        <a:lstStyle/>
        <a:p>
          <a:pPr algn="just"/>
          <a:r>
            <a:rPr lang="en-US" sz="2200" dirty="0" err="1"/>
            <a:t>Determinar</a:t>
          </a:r>
          <a:r>
            <a:rPr lang="en-US" sz="2200" dirty="0"/>
            <a:t> un plan de </a:t>
          </a:r>
          <a:r>
            <a:rPr lang="en-US" sz="2200" dirty="0" err="1"/>
            <a:t>trabajo</a:t>
          </a:r>
          <a:r>
            <a:rPr lang="en-US" sz="2200" dirty="0"/>
            <a:t> </a:t>
          </a:r>
          <a:r>
            <a:rPr lang="en-US" sz="2200" dirty="0" err="1"/>
            <a:t>para</a:t>
          </a:r>
          <a:r>
            <a:rPr lang="en-US" sz="2200" dirty="0"/>
            <a:t> la </a:t>
          </a:r>
          <a:r>
            <a:rPr lang="en-US" sz="2200" dirty="0" err="1"/>
            <a:t>transicion</a:t>
          </a:r>
          <a:r>
            <a:rPr lang="en-US" sz="2200" dirty="0"/>
            <a:t>, en la </a:t>
          </a:r>
          <a:r>
            <a:rPr lang="en-US" sz="2200" dirty="0" err="1"/>
            <a:t>cual</a:t>
          </a:r>
          <a:r>
            <a:rPr lang="en-US" sz="2200" dirty="0"/>
            <a:t> </a:t>
          </a:r>
          <a:r>
            <a:rPr lang="en-US" sz="2200" dirty="0" err="1"/>
            <a:t>debe</a:t>
          </a:r>
          <a:r>
            <a:rPr lang="en-US" sz="2200" dirty="0"/>
            <a:t> </a:t>
          </a:r>
          <a:r>
            <a:rPr lang="en-US" sz="2200" dirty="0" err="1"/>
            <a:t>contener</a:t>
          </a:r>
          <a:r>
            <a:rPr lang="en-US" sz="2200" dirty="0"/>
            <a:t> al </a:t>
          </a:r>
          <a:r>
            <a:rPr lang="en-US" sz="2200" dirty="0" err="1"/>
            <a:t>menos</a:t>
          </a:r>
          <a:r>
            <a:rPr lang="en-US" sz="2200" dirty="0"/>
            <a:t> </a:t>
          </a:r>
          <a:r>
            <a:rPr lang="en-US" sz="2200" dirty="0" err="1"/>
            <a:t>las</a:t>
          </a:r>
          <a:r>
            <a:rPr lang="en-US" sz="2200" dirty="0"/>
            <a:t> </a:t>
          </a:r>
          <a:r>
            <a:rPr lang="en-US" sz="2200" dirty="0" err="1"/>
            <a:t>siguientes</a:t>
          </a:r>
          <a:r>
            <a:rPr lang="en-US" sz="2200" dirty="0"/>
            <a:t> 3 </a:t>
          </a:r>
          <a:r>
            <a:rPr lang="en-US" sz="2200" dirty="0" err="1"/>
            <a:t>fases</a:t>
          </a:r>
          <a:r>
            <a:rPr lang="en-US" sz="2200" dirty="0"/>
            <a:t>.</a:t>
          </a:r>
        </a:p>
      </dgm:t>
    </dgm:pt>
    <dgm:pt modelId="{7761DD6F-248E-4F11-9332-FA81178EAAF7}" type="parTrans" cxnId="{750667A6-79B5-415A-A50C-380763C1CF3D}">
      <dgm:prSet/>
      <dgm:spPr/>
      <dgm:t>
        <a:bodyPr/>
        <a:lstStyle/>
        <a:p>
          <a:endParaRPr lang="en-US"/>
        </a:p>
      </dgm:t>
    </dgm:pt>
    <dgm:pt modelId="{E2D6BBEC-262C-4A41-93BA-B2399EDC656E}" type="sibTrans" cxnId="{750667A6-79B5-415A-A50C-380763C1CF3D}">
      <dgm:prSet/>
      <dgm:spPr/>
      <dgm:t>
        <a:bodyPr/>
        <a:lstStyle/>
        <a:p>
          <a:endParaRPr lang="en-US"/>
        </a:p>
      </dgm:t>
    </dgm:pt>
    <dgm:pt modelId="{13A707DE-62C8-43BF-B7C8-28B7D6AB0FEC}" type="pres">
      <dgm:prSet presAssocID="{B050C0F4-4509-43D8-964B-7577AC2329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3AA1944-D903-44AC-86FF-09F8A32A1485}" type="pres">
      <dgm:prSet presAssocID="{B050C0F4-4509-43D8-964B-7577AC232934}" presName="Name1" presStyleCnt="0"/>
      <dgm:spPr/>
    </dgm:pt>
    <dgm:pt modelId="{28EBA8EA-0943-4C12-99C5-6CF80496953A}" type="pres">
      <dgm:prSet presAssocID="{B050C0F4-4509-43D8-964B-7577AC232934}" presName="cycle" presStyleCnt="0"/>
      <dgm:spPr/>
    </dgm:pt>
    <dgm:pt modelId="{1B5CB3A3-2621-4887-8CC0-B9E3B7720B58}" type="pres">
      <dgm:prSet presAssocID="{B050C0F4-4509-43D8-964B-7577AC232934}" presName="srcNode" presStyleLbl="node1" presStyleIdx="0" presStyleCnt="3"/>
      <dgm:spPr/>
    </dgm:pt>
    <dgm:pt modelId="{93415CCC-5FB6-4927-8426-3FFDE9CD4A17}" type="pres">
      <dgm:prSet presAssocID="{B050C0F4-4509-43D8-964B-7577AC232934}" presName="conn" presStyleLbl="parChTrans1D2" presStyleIdx="0" presStyleCnt="1" custAng="1913836" custScaleX="112921" custScaleY="119277" custLinFactNeighborX="18335" custLinFactNeighborY="-21900"/>
      <dgm:spPr/>
      <dgm:t>
        <a:bodyPr/>
        <a:lstStyle/>
        <a:p>
          <a:endParaRPr lang="es-ES"/>
        </a:p>
      </dgm:t>
    </dgm:pt>
    <dgm:pt modelId="{8C38CC2B-7225-4A60-A5CD-D1FF0CCA9485}" type="pres">
      <dgm:prSet presAssocID="{B050C0F4-4509-43D8-964B-7577AC232934}" presName="extraNode" presStyleLbl="node1" presStyleIdx="0" presStyleCnt="3"/>
      <dgm:spPr/>
    </dgm:pt>
    <dgm:pt modelId="{4122FF36-6889-450E-BD80-9553E83810A3}" type="pres">
      <dgm:prSet presAssocID="{B050C0F4-4509-43D8-964B-7577AC232934}" presName="dstNode" presStyleLbl="node1" presStyleIdx="0" presStyleCnt="3"/>
      <dgm:spPr/>
    </dgm:pt>
    <dgm:pt modelId="{B09CFB28-114A-4F68-AE3F-07DC183F39FA}" type="pres">
      <dgm:prSet presAssocID="{C802683B-C52B-443F-80D7-3D6BA502BB53}" presName="text_1" presStyleLbl="node1" presStyleIdx="0" presStyleCnt="3" custScaleX="73887" custScaleY="124158" custLinFactNeighborX="8336" custLinFactNeighborY="9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52FE2D-7CEC-4E94-B336-CDB92D55D7BE}" type="pres">
      <dgm:prSet presAssocID="{C802683B-C52B-443F-80D7-3D6BA502BB53}" presName="accent_1" presStyleCnt="0"/>
      <dgm:spPr/>
    </dgm:pt>
    <dgm:pt modelId="{6D03E509-B0FA-4261-97A7-5CFA952567DD}" type="pres">
      <dgm:prSet presAssocID="{C802683B-C52B-443F-80D7-3D6BA502BB53}" presName="accentRepeatNode" presStyleLbl="solidFgAcc1" presStyleIdx="0" presStyleCnt="3" custLinFactX="56553" custLinFactNeighborX="100000" custLinFactNeighborY="7801"/>
      <dgm:spPr/>
    </dgm:pt>
    <dgm:pt modelId="{5C6421C0-7074-4726-9CE5-B5E1CA00FD16}" type="pres">
      <dgm:prSet presAssocID="{01DE2BD3-F723-4EE4-BC8E-D0B8DEDB239C}" presName="text_2" presStyleLbl="node1" presStyleIdx="1" presStyleCnt="3" custScaleX="81337" custScaleY="130189" custLinFactNeighborX="4595" custLinFactNeighborY="23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AF9C75-6B6F-4127-8ECE-E7DCEAD11AE3}" type="pres">
      <dgm:prSet presAssocID="{01DE2BD3-F723-4EE4-BC8E-D0B8DEDB239C}" presName="accent_2" presStyleCnt="0"/>
      <dgm:spPr/>
    </dgm:pt>
    <dgm:pt modelId="{C2B586AD-9DF7-445C-973F-0BA491D55046}" type="pres">
      <dgm:prSet presAssocID="{01DE2BD3-F723-4EE4-BC8E-D0B8DEDB239C}" presName="accentRepeatNode" presStyleLbl="solidFgAcc1" presStyleIdx="1" presStyleCnt="3" custLinFactX="4662" custLinFactNeighborX="100000" custLinFactNeighborY="18824"/>
      <dgm:spPr/>
    </dgm:pt>
    <dgm:pt modelId="{1E5B3CA0-B57A-4E62-ACFB-0183877C08D2}" type="pres">
      <dgm:prSet presAssocID="{EAFA2AC5-A984-493A-BF91-413D774657EF}" presName="text_3" presStyleLbl="node1" presStyleIdx="2" presStyleCnt="3" custScaleX="70333" custScaleY="122815" custLinFactNeighborX="-14974" custLinFactNeighborY="38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EB7533-79E9-4BFC-B4E8-CDFC8E0578E9}" type="pres">
      <dgm:prSet presAssocID="{EAFA2AC5-A984-493A-BF91-413D774657EF}" presName="accent_3" presStyleCnt="0"/>
      <dgm:spPr/>
    </dgm:pt>
    <dgm:pt modelId="{7A092890-40D0-49E1-82C7-A40680A31FB5}" type="pres">
      <dgm:prSet presAssocID="{EAFA2AC5-A984-493A-BF91-413D774657EF}" presName="accentRepeatNode" presStyleLbl="solidFgAcc1" presStyleIdx="2" presStyleCnt="3" custLinFactNeighborX="530" custLinFactNeighborY="42963"/>
      <dgm:spPr/>
    </dgm:pt>
  </dgm:ptLst>
  <dgm:cxnLst>
    <dgm:cxn modelId="{B8F6461A-8F24-43DF-A8CB-57697679187A}" type="presOf" srcId="{F0A7FE2D-0F83-40B1-B795-D216C48288FF}" destId="{93415CCC-5FB6-4927-8426-3FFDE9CD4A17}" srcOrd="0" destOrd="0" presId="urn:microsoft.com/office/officeart/2008/layout/VerticalCurvedList"/>
    <dgm:cxn modelId="{89CCE4C7-95A1-43F6-82FF-02C223AC4EBF}" type="presOf" srcId="{C802683B-C52B-443F-80D7-3D6BA502BB53}" destId="{B09CFB28-114A-4F68-AE3F-07DC183F39FA}" srcOrd="0" destOrd="0" presId="urn:microsoft.com/office/officeart/2008/layout/VerticalCurvedList"/>
    <dgm:cxn modelId="{E76C5F2B-27D6-4EE2-9A14-261BDEB891AB}" srcId="{B050C0F4-4509-43D8-964B-7577AC232934}" destId="{C802683B-C52B-443F-80D7-3D6BA502BB53}" srcOrd="0" destOrd="0" parTransId="{5AAD95C8-F987-4C23-AB00-66E18AE11A25}" sibTransId="{F0A7FE2D-0F83-40B1-B795-D216C48288FF}"/>
    <dgm:cxn modelId="{7A1E36E1-A52B-451E-BE41-7EA17E13B7C7}" type="presOf" srcId="{B050C0F4-4509-43D8-964B-7577AC232934}" destId="{13A707DE-62C8-43BF-B7C8-28B7D6AB0FEC}" srcOrd="0" destOrd="0" presId="urn:microsoft.com/office/officeart/2008/layout/VerticalCurvedList"/>
    <dgm:cxn modelId="{3F65D32B-F156-4DB3-B171-013611100F69}" type="presOf" srcId="{EAFA2AC5-A984-493A-BF91-413D774657EF}" destId="{1E5B3CA0-B57A-4E62-ACFB-0183877C08D2}" srcOrd="0" destOrd="0" presId="urn:microsoft.com/office/officeart/2008/layout/VerticalCurvedList"/>
    <dgm:cxn modelId="{750667A6-79B5-415A-A50C-380763C1CF3D}" srcId="{B050C0F4-4509-43D8-964B-7577AC232934}" destId="{EAFA2AC5-A984-493A-BF91-413D774657EF}" srcOrd="2" destOrd="0" parTransId="{7761DD6F-248E-4F11-9332-FA81178EAAF7}" sibTransId="{E2D6BBEC-262C-4A41-93BA-B2399EDC656E}"/>
    <dgm:cxn modelId="{4A7CBB50-E236-4A76-A32D-BE98B873798B}" type="presOf" srcId="{01DE2BD3-F723-4EE4-BC8E-D0B8DEDB239C}" destId="{5C6421C0-7074-4726-9CE5-B5E1CA00FD16}" srcOrd="0" destOrd="0" presId="urn:microsoft.com/office/officeart/2008/layout/VerticalCurvedList"/>
    <dgm:cxn modelId="{5AF2AB5C-6C27-4D24-8C8B-BBC18BA0B3FD}" srcId="{B050C0F4-4509-43D8-964B-7577AC232934}" destId="{01DE2BD3-F723-4EE4-BC8E-D0B8DEDB239C}" srcOrd="1" destOrd="0" parTransId="{35BC12AD-D3B7-4EF6-8C30-47A05220E422}" sibTransId="{867079B7-9556-4D13-A5E1-AB0497602C92}"/>
    <dgm:cxn modelId="{3B5E1E69-4872-46C6-983A-CAF267882F0A}" type="presParOf" srcId="{13A707DE-62C8-43BF-B7C8-28B7D6AB0FEC}" destId="{93AA1944-D903-44AC-86FF-09F8A32A1485}" srcOrd="0" destOrd="0" presId="urn:microsoft.com/office/officeart/2008/layout/VerticalCurvedList"/>
    <dgm:cxn modelId="{0F454D8E-CD6E-48EF-A989-F9647FC3CD79}" type="presParOf" srcId="{93AA1944-D903-44AC-86FF-09F8A32A1485}" destId="{28EBA8EA-0943-4C12-99C5-6CF80496953A}" srcOrd="0" destOrd="0" presId="urn:microsoft.com/office/officeart/2008/layout/VerticalCurvedList"/>
    <dgm:cxn modelId="{74D53DDC-2678-4751-9224-42FFB3DF490E}" type="presParOf" srcId="{28EBA8EA-0943-4C12-99C5-6CF80496953A}" destId="{1B5CB3A3-2621-4887-8CC0-B9E3B7720B58}" srcOrd="0" destOrd="0" presId="urn:microsoft.com/office/officeart/2008/layout/VerticalCurvedList"/>
    <dgm:cxn modelId="{B6A2C5BD-08B4-4F04-9CE3-98E9B6504CB9}" type="presParOf" srcId="{28EBA8EA-0943-4C12-99C5-6CF80496953A}" destId="{93415CCC-5FB6-4927-8426-3FFDE9CD4A17}" srcOrd="1" destOrd="0" presId="urn:microsoft.com/office/officeart/2008/layout/VerticalCurvedList"/>
    <dgm:cxn modelId="{2006E6CC-E05F-4343-B9CF-7378FC9E35CD}" type="presParOf" srcId="{28EBA8EA-0943-4C12-99C5-6CF80496953A}" destId="{8C38CC2B-7225-4A60-A5CD-D1FF0CCA9485}" srcOrd="2" destOrd="0" presId="urn:microsoft.com/office/officeart/2008/layout/VerticalCurvedList"/>
    <dgm:cxn modelId="{D0C6F8A4-EEC3-4355-B1EF-767B8800BEC0}" type="presParOf" srcId="{28EBA8EA-0943-4C12-99C5-6CF80496953A}" destId="{4122FF36-6889-450E-BD80-9553E83810A3}" srcOrd="3" destOrd="0" presId="urn:microsoft.com/office/officeart/2008/layout/VerticalCurvedList"/>
    <dgm:cxn modelId="{38E022F8-141C-4D41-880C-2EA35E1F413A}" type="presParOf" srcId="{93AA1944-D903-44AC-86FF-09F8A32A1485}" destId="{B09CFB28-114A-4F68-AE3F-07DC183F39FA}" srcOrd="1" destOrd="0" presId="urn:microsoft.com/office/officeart/2008/layout/VerticalCurvedList"/>
    <dgm:cxn modelId="{82C11999-5872-4BF0-AF7B-4C1AE5E6AA93}" type="presParOf" srcId="{93AA1944-D903-44AC-86FF-09F8A32A1485}" destId="{0652FE2D-7CEC-4E94-B336-CDB92D55D7BE}" srcOrd="2" destOrd="0" presId="urn:microsoft.com/office/officeart/2008/layout/VerticalCurvedList"/>
    <dgm:cxn modelId="{CB32C66C-2E06-4CA7-BDDB-6036506A6AF2}" type="presParOf" srcId="{0652FE2D-7CEC-4E94-B336-CDB92D55D7BE}" destId="{6D03E509-B0FA-4261-97A7-5CFA952567DD}" srcOrd="0" destOrd="0" presId="urn:microsoft.com/office/officeart/2008/layout/VerticalCurvedList"/>
    <dgm:cxn modelId="{017F89F4-B7CF-4DB9-95E3-56921162EF19}" type="presParOf" srcId="{93AA1944-D903-44AC-86FF-09F8A32A1485}" destId="{5C6421C0-7074-4726-9CE5-B5E1CA00FD16}" srcOrd="3" destOrd="0" presId="urn:microsoft.com/office/officeart/2008/layout/VerticalCurvedList"/>
    <dgm:cxn modelId="{C35F33CC-383D-454E-8B27-45151B6E5E70}" type="presParOf" srcId="{93AA1944-D903-44AC-86FF-09F8A32A1485}" destId="{1CAF9C75-6B6F-4127-8ECE-E7DCEAD11AE3}" srcOrd="4" destOrd="0" presId="urn:microsoft.com/office/officeart/2008/layout/VerticalCurvedList"/>
    <dgm:cxn modelId="{763ACFE7-7876-4639-9559-B35DF9502DFD}" type="presParOf" srcId="{1CAF9C75-6B6F-4127-8ECE-E7DCEAD11AE3}" destId="{C2B586AD-9DF7-445C-973F-0BA491D55046}" srcOrd="0" destOrd="0" presId="urn:microsoft.com/office/officeart/2008/layout/VerticalCurvedList"/>
    <dgm:cxn modelId="{9B93B611-9CC5-417E-B8AE-402C54BF5C99}" type="presParOf" srcId="{93AA1944-D903-44AC-86FF-09F8A32A1485}" destId="{1E5B3CA0-B57A-4E62-ACFB-0183877C08D2}" srcOrd="5" destOrd="0" presId="urn:microsoft.com/office/officeart/2008/layout/VerticalCurvedList"/>
    <dgm:cxn modelId="{C8EF8B59-4CAE-43B6-82CD-7C59C2723878}" type="presParOf" srcId="{93AA1944-D903-44AC-86FF-09F8A32A1485}" destId="{79EB7533-79E9-4BFC-B4E8-CDFC8E0578E9}" srcOrd="6" destOrd="0" presId="urn:microsoft.com/office/officeart/2008/layout/VerticalCurvedList"/>
    <dgm:cxn modelId="{758CFD59-B5C0-4234-8C78-5CB6A4CB1F16}" type="presParOf" srcId="{79EB7533-79E9-4BFC-B4E8-CDFC8E0578E9}" destId="{7A092890-40D0-49E1-82C7-A40680A31F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561688-B0DD-4986-91FE-3FD69E58D9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E78C0-AFE3-44AA-9D2E-C69454924862}">
      <dgm:prSet phldrT="[Texto]" custT="1"/>
      <dgm:spPr>
        <a:solidFill>
          <a:schemeClr val="tx2"/>
        </a:solidFill>
      </dgm:spPr>
      <dgm:t>
        <a:bodyPr/>
        <a:lstStyle/>
        <a:p>
          <a:r>
            <a:rPr lang="es-PY" sz="2200" dirty="0"/>
            <a:t>FASE I. ADECUACION DEL SGC</a:t>
          </a:r>
          <a:endParaRPr lang="en-US" sz="2200" dirty="0"/>
        </a:p>
      </dgm:t>
    </dgm:pt>
    <dgm:pt modelId="{D53B87DC-69CD-4108-9029-A59DB291F018}" type="parTrans" cxnId="{A79B42BD-8AD8-4C8C-AA2A-875B275FA64E}">
      <dgm:prSet/>
      <dgm:spPr/>
      <dgm:t>
        <a:bodyPr/>
        <a:lstStyle/>
        <a:p>
          <a:endParaRPr lang="en-US"/>
        </a:p>
      </dgm:t>
    </dgm:pt>
    <dgm:pt modelId="{3EB7939C-461C-4006-8A3C-FA74B4B28050}" type="sibTrans" cxnId="{A79B42BD-8AD8-4C8C-AA2A-875B275FA64E}">
      <dgm:prSet/>
      <dgm:spPr/>
      <dgm:t>
        <a:bodyPr/>
        <a:lstStyle/>
        <a:p>
          <a:endParaRPr lang="en-US"/>
        </a:p>
      </dgm:t>
    </dgm:pt>
    <dgm:pt modelId="{23CBA0F4-CF2A-45C5-A606-E588A88EF7BF}">
      <dgm:prSet phldrT="[Texto]" custT="1"/>
      <dgm:spPr/>
      <dgm:t>
        <a:bodyPr/>
        <a:lstStyle/>
        <a:p>
          <a:r>
            <a:rPr lang="en-US" sz="2200" dirty="0" err="1"/>
            <a:t>Análisis</a:t>
          </a:r>
          <a:r>
            <a:rPr lang="en-US" sz="2200" dirty="0"/>
            <a:t> de </a:t>
          </a:r>
          <a:r>
            <a:rPr lang="en-US" sz="2200" dirty="0" err="1"/>
            <a:t>Contexto</a:t>
          </a:r>
          <a:r>
            <a:rPr lang="en-US" sz="2200" dirty="0"/>
            <a:t> </a:t>
          </a:r>
        </a:p>
      </dgm:t>
    </dgm:pt>
    <dgm:pt modelId="{A780E6C6-DC2D-49A6-AECA-2A2E6242BB10}" type="parTrans" cxnId="{7F308BF5-E0A1-4108-A233-D6B0803D6CC7}">
      <dgm:prSet/>
      <dgm:spPr/>
      <dgm:t>
        <a:bodyPr/>
        <a:lstStyle/>
        <a:p>
          <a:endParaRPr lang="en-US"/>
        </a:p>
      </dgm:t>
    </dgm:pt>
    <dgm:pt modelId="{38D1C6EC-6AC6-478F-A8A3-5A3547D66F6A}" type="sibTrans" cxnId="{7F308BF5-E0A1-4108-A233-D6B0803D6CC7}">
      <dgm:prSet/>
      <dgm:spPr/>
      <dgm:t>
        <a:bodyPr/>
        <a:lstStyle/>
        <a:p>
          <a:endParaRPr lang="en-US"/>
        </a:p>
      </dgm:t>
    </dgm:pt>
    <dgm:pt modelId="{5444A211-E6D2-4099-B653-FEAD190005C3}">
      <dgm:prSet custT="1"/>
      <dgm:spPr/>
      <dgm:t>
        <a:bodyPr/>
        <a:lstStyle/>
        <a:p>
          <a:r>
            <a:rPr lang="en-US" sz="2200" dirty="0"/>
            <a:t>Tomar Cursos sobre los cambios dela Norma ISO 9001. </a:t>
          </a:r>
        </a:p>
      </dgm:t>
    </dgm:pt>
    <dgm:pt modelId="{5ECC239E-EDCE-4540-A703-6BD1D02C0DAE}" type="parTrans" cxnId="{C4632158-FD9C-43A2-AE02-A5A9796DFA66}">
      <dgm:prSet/>
      <dgm:spPr/>
      <dgm:t>
        <a:bodyPr/>
        <a:lstStyle/>
        <a:p>
          <a:endParaRPr lang="en-US"/>
        </a:p>
      </dgm:t>
    </dgm:pt>
    <dgm:pt modelId="{24FD12CF-D15D-4478-8662-00A1D5798CBF}" type="sibTrans" cxnId="{C4632158-FD9C-43A2-AE02-A5A9796DFA66}">
      <dgm:prSet/>
      <dgm:spPr/>
      <dgm:t>
        <a:bodyPr/>
        <a:lstStyle/>
        <a:p>
          <a:endParaRPr lang="en-US"/>
        </a:p>
      </dgm:t>
    </dgm:pt>
    <dgm:pt modelId="{46470241-6ADD-4E6C-BF37-DCD3658F7832}">
      <dgm:prSet custT="1"/>
      <dgm:spPr/>
      <dgm:t>
        <a:bodyPr/>
        <a:lstStyle/>
        <a:p>
          <a:r>
            <a:rPr lang="en-US" sz="2200" dirty="0"/>
            <a:t>Análisis de Procesos </a:t>
          </a:r>
        </a:p>
      </dgm:t>
    </dgm:pt>
    <dgm:pt modelId="{DFB4B5C5-AA77-4A04-ADBE-3891CAA24DDC}" type="parTrans" cxnId="{610EAA28-0CCC-4C42-BF59-9B925F592509}">
      <dgm:prSet/>
      <dgm:spPr/>
      <dgm:t>
        <a:bodyPr/>
        <a:lstStyle/>
        <a:p>
          <a:endParaRPr lang="en-US"/>
        </a:p>
      </dgm:t>
    </dgm:pt>
    <dgm:pt modelId="{5766C8C1-DDC1-49AB-9F73-0DB7C0C5DA59}" type="sibTrans" cxnId="{610EAA28-0CCC-4C42-BF59-9B925F592509}">
      <dgm:prSet/>
      <dgm:spPr/>
      <dgm:t>
        <a:bodyPr/>
        <a:lstStyle/>
        <a:p>
          <a:endParaRPr lang="en-US"/>
        </a:p>
      </dgm:t>
    </dgm:pt>
    <dgm:pt modelId="{60F33919-D252-4D86-8851-1ABC69709AC1}">
      <dgm:prSet custT="1"/>
      <dgm:spPr/>
      <dgm:t>
        <a:bodyPr/>
        <a:lstStyle/>
        <a:p>
          <a:r>
            <a:rPr lang="es-PY" sz="2200" dirty="0"/>
            <a:t>Análisis de Riegos y Oportunidades </a:t>
          </a:r>
          <a:endParaRPr lang="en-US" sz="2200" dirty="0"/>
        </a:p>
      </dgm:t>
    </dgm:pt>
    <dgm:pt modelId="{20202074-BB3C-4EB4-B2E0-6B8878BFF8E5}" type="parTrans" cxnId="{A3185902-165F-4AE4-8A8C-3B9C5B299CA8}">
      <dgm:prSet/>
      <dgm:spPr/>
      <dgm:t>
        <a:bodyPr/>
        <a:lstStyle/>
        <a:p>
          <a:endParaRPr lang="en-US"/>
        </a:p>
      </dgm:t>
    </dgm:pt>
    <dgm:pt modelId="{41A476E5-65D4-4FA5-98B3-5678F04EC681}" type="sibTrans" cxnId="{A3185902-165F-4AE4-8A8C-3B9C5B299CA8}">
      <dgm:prSet/>
      <dgm:spPr/>
      <dgm:t>
        <a:bodyPr/>
        <a:lstStyle/>
        <a:p>
          <a:endParaRPr lang="en-US"/>
        </a:p>
      </dgm:t>
    </dgm:pt>
    <dgm:pt modelId="{349126E7-D905-46D4-A5DC-EB5CA495E43F}">
      <dgm:prSet custT="1"/>
      <dgm:spPr/>
      <dgm:t>
        <a:bodyPr/>
        <a:lstStyle/>
        <a:p>
          <a:r>
            <a:rPr lang="es-PY" sz="2200" dirty="0"/>
            <a:t>Sincronizar los Objetivos con las Estrategias de la Organización.</a:t>
          </a:r>
          <a:endParaRPr lang="en-US" sz="2200" dirty="0"/>
        </a:p>
      </dgm:t>
    </dgm:pt>
    <dgm:pt modelId="{95F1B912-3EB4-4E9D-9B86-2B5A00A7B1EF}" type="parTrans" cxnId="{8A41DA05-D285-4DC9-98EC-B5ED784F048E}">
      <dgm:prSet/>
      <dgm:spPr/>
      <dgm:t>
        <a:bodyPr/>
        <a:lstStyle/>
        <a:p>
          <a:endParaRPr lang="en-US"/>
        </a:p>
      </dgm:t>
    </dgm:pt>
    <dgm:pt modelId="{721B5D83-779F-43F1-9C24-9C36E5039568}" type="sibTrans" cxnId="{8A41DA05-D285-4DC9-98EC-B5ED784F048E}">
      <dgm:prSet/>
      <dgm:spPr/>
      <dgm:t>
        <a:bodyPr/>
        <a:lstStyle/>
        <a:p>
          <a:endParaRPr lang="en-US"/>
        </a:p>
      </dgm:t>
    </dgm:pt>
    <dgm:pt modelId="{A233785A-5C50-4731-88D1-2BA6C5B22F01}">
      <dgm:prSet custT="1"/>
      <dgm:spPr/>
      <dgm:t>
        <a:bodyPr/>
        <a:lstStyle/>
        <a:p>
          <a:r>
            <a:rPr lang="es-ES_tradnl" sz="2200" dirty="0"/>
            <a:t>Conocimientos de la Organización </a:t>
          </a:r>
          <a:endParaRPr lang="en-US" sz="2200" dirty="0"/>
        </a:p>
      </dgm:t>
    </dgm:pt>
    <dgm:pt modelId="{C957FFBD-1D45-4D96-B761-0C17473D607F}" type="parTrans" cxnId="{A96A8BB5-E50A-43F4-9F2C-BCB525A70972}">
      <dgm:prSet/>
      <dgm:spPr/>
      <dgm:t>
        <a:bodyPr/>
        <a:lstStyle/>
        <a:p>
          <a:endParaRPr lang="en-US"/>
        </a:p>
      </dgm:t>
    </dgm:pt>
    <dgm:pt modelId="{6A44B654-DC49-4727-8D4A-38A250E11598}" type="sibTrans" cxnId="{A96A8BB5-E50A-43F4-9F2C-BCB525A70972}">
      <dgm:prSet/>
      <dgm:spPr/>
      <dgm:t>
        <a:bodyPr/>
        <a:lstStyle/>
        <a:p>
          <a:endParaRPr lang="en-US"/>
        </a:p>
      </dgm:t>
    </dgm:pt>
    <dgm:pt modelId="{03B108E8-1641-4896-BF5A-0D71E547CFE0}">
      <dgm:prSet custT="1"/>
      <dgm:spPr/>
      <dgm:t>
        <a:bodyPr/>
        <a:lstStyle/>
        <a:p>
          <a:r>
            <a:rPr lang="es-ES_tradnl" sz="2200" dirty="0"/>
            <a:t>Comunicación Interna  y Externa </a:t>
          </a:r>
          <a:endParaRPr lang="en-US" sz="2200" dirty="0"/>
        </a:p>
      </dgm:t>
    </dgm:pt>
    <dgm:pt modelId="{BFC09BBF-6CE5-4E78-8A5B-467558BA6943}" type="parTrans" cxnId="{769D4489-2101-481B-A1D9-1108138BBDC0}">
      <dgm:prSet/>
      <dgm:spPr/>
      <dgm:t>
        <a:bodyPr/>
        <a:lstStyle/>
        <a:p>
          <a:endParaRPr lang="en-US"/>
        </a:p>
      </dgm:t>
    </dgm:pt>
    <dgm:pt modelId="{C58FD554-BE7E-453A-9D54-794B59D7D0CC}" type="sibTrans" cxnId="{769D4489-2101-481B-A1D9-1108138BBDC0}">
      <dgm:prSet/>
      <dgm:spPr/>
      <dgm:t>
        <a:bodyPr/>
        <a:lstStyle/>
        <a:p>
          <a:endParaRPr lang="en-US"/>
        </a:p>
      </dgm:t>
    </dgm:pt>
    <dgm:pt modelId="{5D7CA8C8-558F-4CE1-A0EE-9D212BA25D24}">
      <dgm:prSet custT="1"/>
      <dgm:spPr/>
      <dgm:t>
        <a:bodyPr/>
        <a:lstStyle/>
        <a:p>
          <a:r>
            <a:rPr lang="es-ES_tradnl" sz="2200" dirty="0"/>
            <a:t>Retroalimentación de las Partes interesadas </a:t>
          </a:r>
          <a:endParaRPr lang="en-US" sz="2200" dirty="0"/>
        </a:p>
      </dgm:t>
    </dgm:pt>
    <dgm:pt modelId="{11EC6450-8D27-45B2-8B9E-40E049EB0E1B}" type="parTrans" cxnId="{AFC36CF2-DE84-457B-8341-EEA04C181883}">
      <dgm:prSet/>
      <dgm:spPr/>
      <dgm:t>
        <a:bodyPr/>
        <a:lstStyle/>
        <a:p>
          <a:endParaRPr lang="en-US"/>
        </a:p>
      </dgm:t>
    </dgm:pt>
    <dgm:pt modelId="{E35F351E-EA5C-407E-B297-2F859C36BB66}" type="sibTrans" cxnId="{AFC36CF2-DE84-457B-8341-EEA04C181883}">
      <dgm:prSet/>
      <dgm:spPr/>
      <dgm:t>
        <a:bodyPr/>
        <a:lstStyle/>
        <a:p>
          <a:endParaRPr lang="en-US"/>
        </a:p>
      </dgm:t>
    </dgm:pt>
    <dgm:pt modelId="{7C386827-317D-4207-853F-CCC757CFD31F}">
      <dgm:prSet custT="1"/>
      <dgm:spPr/>
      <dgm:t>
        <a:bodyPr/>
        <a:lstStyle/>
        <a:p>
          <a:r>
            <a:rPr lang="es-ES_tradnl" sz="2200" dirty="0"/>
            <a:t>Analizar y definir que documentos del SGC a pesar de ya no ser un requisito de la nueva versión, se seguirán manteniendo. </a:t>
          </a:r>
          <a:endParaRPr lang="en-US" sz="2200" dirty="0"/>
        </a:p>
      </dgm:t>
    </dgm:pt>
    <dgm:pt modelId="{60302ABB-5FF1-4A16-A256-2CCE184E3A76}" type="parTrans" cxnId="{3E60FECF-5AAC-46A8-A5ED-4A79F4F5C81D}">
      <dgm:prSet/>
      <dgm:spPr/>
      <dgm:t>
        <a:bodyPr/>
        <a:lstStyle/>
        <a:p>
          <a:endParaRPr lang="en-US"/>
        </a:p>
      </dgm:t>
    </dgm:pt>
    <dgm:pt modelId="{A9ECF7E4-735E-4ED5-99C3-01CF36B3041E}" type="sibTrans" cxnId="{3E60FECF-5AAC-46A8-A5ED-4A79F4F5C81D}">
      <dgm:prSet/>
      <dgm:spPr/>
      <dgm:t>
        <a:bodyPr/>
        <a:lstStyle/>
        <a:p>
          <a:endParaRPr lang="en-US"/>
        </a:p>
      </dgm:t>
    </dgm:pt>
    <dgm:pt modelId="{A15E5945-0D14-4483-8A59-B249ECE1D119}" type="pres">
      <dgm:prSet presAssocID="{5A561688-B0DD-4986-91FE-3FD69E58D9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3433C1-3851-4A70-BB0C-B6882A7496E1}" type="pres">
      <dgm:prSet presAssocID="{26BE78C0-AFE3-44AA-9D2E-C69454924862}" presName="parentText" presStyleLbl="node1" presStyleIdx="0" presStyleCnt="1" custScaleY="53030" custLinFactNeighborY="-150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D58842-DD71-4A75-9C1A-05B76F34255A}" type="pres">
      <dgm:prSet presAssocID="{26BE78C0-AFE3-44AA-9D2E-C69454924862}" presName="childText" presStyleLbl="revTx" presStyleIdx="0" presStyleCnt="1" custScaleY="802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1DE468-93C1-41AD-B89D-E6D800C8E252}" type="presOf" srcId="{03B108E8-1641-4896-BF5A-0D71E547CFE0}" destId="{86D58842-DD71-4A75-9C1A-05B76F34255A}" srcOrd="0" destOrd="6" presId="urn:microsoft.com/office/officeart/2005/8/layout/vList2"/>
    <dgm:cxn modelId="{FB48D350-4928-4755-89FB-30EC57839A02}" type="presOf" srcId="{46470241-6ADD-4E6C-BF37-DCD3658F7832}" destId="{86D58842-DD71-4A75-9C1A-05B76F34255A}" srcOrd="0" destOrd="2" presId="urn:microsoft.com/office/officeart/2005/8/layout/vList2"/>
    <dgm:cxn modelId="{7F308BF5-E0A1-4108-A233-D6B0803D6CC7}" srcId="{26BE78C0-AFE3-44AA-9D2E-C69454924862}" destId="{23CBA0F4-CF2A-45C5-A606-E588A88EF7BF}" srcOrd="0" destOrd="0" parTransId="{A780E6C6-DC2D-49A6-AECA-2A2E6242BB10}" sibTransId="{38D1C6EC-6AC6-478F-A8A3-5A3547D66F6A}"/>
    <dgm:cxn modelId="{370AEFC4-6D8F-45C4-BE51-ABA5A018AEEC}" type="presOf" srcId="{A233785A-5C50-4731-88D1-2BA6C5B22F01}" destId="{86D58842-DD71-4A75-9C1A-05B76F34255A}" srcOrd="0" destOrd="5" presId="urn:microsoft.com/office/officeart/2005/8/layout/vList2"/>
    <dgm:cxn modelId="{A96A8BB5-E50A-43F4-9F2C-BCB525A70972}" srcId="{26BE78C0-AFE3-44AA-9D2E-C69454924862}" destId="{A233785A-5C50-4731-88D1-2BA6C5B22F01}" srcOrd="5" destOrd="0" parTransId="{C957FFBD-1D45-4D96-B761-0C17473D607F}" sibTransId="{6A44B654-DC49-4727-8D4A-38A250E11598}"/>
    <dgm:cxn modelId="{AFC36CF2-DE84-457B-8341-EEA04C181883}" srcId="{26BE78C0-AFE3-44AA-9D2E-C69454924862}" destId="{5D7CA8C8-558F-4CE1-A0EE-9D212BA25D24}" srcOrd="7" destOrd="0" parTransId="{11EC6450-8D27-45B2-8B9E-40E049EB0E1B}" sibTransId="{E35F351E-EA5C-407E-B297-2F859C36BB66}"/>
    <dgm:cxn modelId="{0AA94518-0391-4BBA-9C72-BF92E9076C71}" type="presOf" srcId="{5444A211-E6D2-4099-B653-FEAD190005C3}" destId="{86D58842-DD71-4A75-9C1A-05B76F34255A}" srcOrd="0" destOrd="1" presId="urn:microsoft.com/office/officeart/2005/8/layout/vList2"/>
    <dgm:cxn modelId="{C4632158-FD9C-43A2-AE02-A5A9796DFA66}" srcId="{26BE78C0-AFE3-44AA-9D2E-C69454924862}" destId="{5444A211-E6D2-4099-B653-FEAD190005C3}" srcOrd="1" destOrd="0" parTransId="{5ECC239E-EDCE-4540-A703-6BD1D02C0DAE}" sibTransId="{24FD12CF-D15D-4478-8662-00A1D5798CBF}"/>
    <dgm:cxn modelId="{610EAA28-0CCC-4C42-BF59-9B925F592509}" srcId="{26BE78C0-AFE3-44AA-9D2E-C69454924862}" destId="{46470241-6ADD-4E6C-BF37-DCD3658F7832}" srcOrd="2" destOrd="0" parTransId="{DFB4B5C5-AA77-4A04-ADBE-3891CAA24DDC}" sibTransId="{5766C8C1-DDC1-49AB-9F73-0DB7C0C5DA59}"/>
    <dgm:cxn modelId="{8A41DA05-D285-4DC9-98EC-B5ED784F048E}" srcId="{26BE78C0-AFE3-44AA-9D2E-C69454924862}" destId="{349126E7-D905-46D4-A5DC-EB5CA495E43F}" srcOrd="4" destOrd="0" parTransId="{95F1B912-3EB4-4E9D-9B86-2B5A00A7B1EF}" sibTransId="{721B5D83-779F-43F1-9C24-9C36E5039568}"/>
    <dgm:cxn modelId="{C22CADE9-4172-49F2-AD1F-956C7C68ED7A}" type="presOf" srcId="{7C386827-317D-4207-853F-CCC757CFD31F}" destId="{86D58842-DD71-4A75-9C1A-05B76F34255A}" srcOrd="0" destOrd="8" presId="urn:microsoft.com/office/officeart/2005/8/layout/vList2"/>
    <dgm:cxn modelId="{3E60FECF-5AAC-46A8-A5ED-4A79F4F5C81D}" srcId="{26BE78C0-AFE3-44AA-9D2E-C69454924862}" destId="{7C386827-317D-4207-853F-CCC757CFD31F}" srcOrd="8" destOrd="0" parTransId="{60302ABB-5FF1-4A16-A256-2CCE184E3A76}" sibTransId="{A9ECF7E4-735E-4ED5-99C3-01CF36B3041E}"/>
    <dgm:cxn modelId="{DC24483A-58F1-46A1-914B-F32E963AAEB8}" type="presOf" srcId="{349126E7-D905-46D4-A5DC-EB5CA495E43F}" destId="{86D58842-DD71-4A75-9C1A-05B76F34255A}" srcOrd="0" destOrd="4" presId="urn:microsoft.com/office/officeart/2005/8/layout/vList2"/>
    <dgm:cxn modelId="{5D8E421B-B416-408A-8BC0-B3FA6C169350}" type="presOf" srcId="{5D7CA8C8-558F-4CE1-A0EE-9D212BA25D24}" destId="{86D58842-DD71-4A75-9C1A-05B76F34255A}" srcOrd="0" destOrd="7" presId="urn:microsoft.com/office/officeart/2005/8/layout/vList2"/>
    <dgm:cxn modelId="{8AC004C1-E289-40E5-8E4A-BA056422C976}" type="presOf" srcId="{60F33919-D252-4D86-8851-1ABC69709AC1}" destId="{86D58842-DD71-4A75-9C1A-05B76F34255A}" srcOrd="0" destOrd="3" presId="urn:microsoft.com/office/officeart/2005/8/layout/vList2"/>
    <dgm:cxn modelId="{BD39BFE4-D55E-4574-AEC1-945829CB871E}" type="presOf" srcId="{5A561688-B0DD-4986-91FE-3FD69E58D9C5}" destId="{A15E5945-0D14-4483-8A59-B249ECE1D119}" srcOrd="0" destOrd="0" presId="urn:microsoft.com/office/officeart/2005/8/layout/vList2"/>
    <dgm:cxn modelId="{769D4489-2101-481B-A1D9-1108138BBDC0}" srcId="{26BE78C0-AFE3-44AA-9D2E-C69454924862}" destId="{03B108E8-1641-4896-BF5A-0D71E547CFE0}" srcOrd="6" destOrd="0" parTransId="{BFC09BBF-6CE5-4E78-8A5B-467558BA6943}" sibTransId="{C58FD554-BE7E-453A-9D54-794B59D7D0CC}"/>
    <dgm:cxn modelId="{A79B42BD-8AD8-4C8C-AA2A-875B275FA64E}" srcId="{5A561688-B0DD-4986-91FE-3FD69E58D9C5}" destId="{26BE78C0-AFE3-44AA-9D2E-C69454924862}" srcOrd="0" destOrd="0" parTransId="{D53B87DC-69CD-4108-9029-A59DB291F018}" sibTransId="{3EB7939C-461C-4006-8A3C-FA74B4B28050}"/>
    <dgm:cxn modelId="{A3185902-165F-4AE4-8A8C-3B9C5B299CA8}" srcId="{26BE78C0-AFE3-44AA-9D2E-C69454924862}" destId="{60F33919-D252-4D86-8851-1ABC69709AC1}" srcOrd="3" destOrd="0" parTransId="{20202074-BB3C-4EB4-B2E0-6B8878BFF8E5}" sibTransId="{41A476E5-65D4-4FA5-98B3-5678F04EC681}"/>
    <dgm:cxn modelId="{A444A4C8-F75A-4236-9999-A7EFC3D81597}" type="presOf" srcId="{26BE78C0-AFE3-44AA-9D2E-C69454924862}" destId="{613433C1-3851-4A70-BB0C-B6882A7496E1}" srcOrd="0" destOrd="0" presId="urn:microsoft.com/office/officeart/2005/8/layout/vList2"/>
    <dgm:cxn modelId="{EC1B1AEF-623D-441B-9734-B241BD0A015E}" type="presOf" srcId="{23CBA0F4-CF2A-45C5-A606-E588A88EF7BF}" destId="{86D58842-DD71-4A75-9C1A-05B76F34255A}" srcOrd="0" destOrd="0" presId="urn:microsoft.com/office/officeart/2005/8/layout/vList2"/>
    <dgm:cxn modelId="{B90CFF79-1565-487B-80E4-A3B588A1227C}" type="presParOf" srcId="{A15E5945-0D14-4483-8A59-B249ECE1D119}" destId="{613433C1-3851-4A70-BB0C-B6882A7496E1}" srcOrd="0" destOrd="0" presId="urn:microsoft.com/office/officeart/2005/8/layout/vList2"/>
    <dgm:cxn modelId="{8423B50E-D5EC-43F8-B099-44BF167CC28B}" type="presParOf" srcId="{A15E5945-0D14-4483-8A59-B249ECE1D119}" destId="{86D58842-DD71-4A75-9C1A-05B76F3425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784A0-FB9E-4A99-932A-0FCEFBE3659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49A2249-82E4-4B31-8011-E539058B9FD6}">
      <dgm:prSet phldrT="[Texto]" custT="1"/>
      <dgm:spPr/>
      <dgm:t>
        <a:bodyPr/>
        <a:lstStyle/>
        <a:p>
          <a:r>
            <a:rPr lang="es-ES_tradnl" sz="2200" dirty="0"/>
            <a:t>FASE II: IMPLEMENTACIÓN DE LOS AJUSTES DEL SGC </a:t>
          </a:r>
          <a:endParaRPr lang="en-US" sz="2200" dirty="0"/>
        </a:p>
      </dgm:t>
    </dgm:pt>
    <dgm:pt modelId="{5FCBBD2A-686F-4AB3-862F-99842D3BCD03}" type="parTrans" cxnId="{AACE51C2-6B01-4EAA-8E7D-16BE0B805E58}">
      <dgm:prSet/>
      <dgm:spPr/>
      <dgm:t>
        <a:bodyPr/>
        <a:lstStyle/>
        <a:p>
          <a:endParaRPr lang="en-US"/>
        </a:p>
      </dgm:t>
    </dgm:pt>
    <dgm:pt modelId="{A3FAE93C-D632-4F4B-BF0B-3A4478E6D54B}" type="sibTrans" cxnId="{AACE51C2-6B01-4EAA-8E7D-16BE0B805E58}">
      <dgm:prSet/>
      <dgm:spPr/>
      <dgm:t>
        <a:bodyPr/>
        <a:lstStyle/>
        <a:p>
          <a:endParaRPr lang="en-US"/>
        </a:p>
      </dgm:t>
    </dgm:pt>
    <dgm:pt modelId="{DD700722-A510-4051-B581-A3AA13B0ABE3}">
      <dgm:prSet custT="1"/>
      <dgm:spPr/>
      <dgm:t>
        <a:bodyPr/>
        <a:lstStyle/>
        <a:p>
          <a:r>
            <a:rPr lang="es-ES_tradnl" sz="2200" dirty="0"/>
            <a:t>FASE III: AUDITORIA INTERNA DEL SISTEMA DE GESTION DE CALIDAD </a:t>
          </a:r>
          <a:endParaRPr lang="en-US" sz="2200" dirty="0"/>
        </a:p>
      </dgm:t>
    </dgm:pt>
    <dgm:pt modelId="{73E1CC8B-03A4-49CF-8260-538DB334890E}" type="parTrans" cxnId="{8729FF36-2A2D-42B1-9A8D-6CE27C9324B6}">
      <dgm:prSet/>
      <dgm:spPr/>
      <dgm:t>
        <a:bodyPr/>
        <a:lstStyle/>
        <a:p>
          <a:endParaRPr lang="en-US"/>
        </a:p>
      </dgm:t>
    </dgm:pt>
    <dgm:pt modelId="{D28B1D7B-0AA0-4E28-918F-4065FC5C070C}" type="sibTrans" cxnId="{8729FF36-2A2D-42B1-9A8D-6CE27C9324B6}">
      <dgm:prSet/>
      <dgm:spPr/>
      <dgm:t>
        <a:bodyPr/>
        <a:lstStyle/>
        <a:p>
          <a:endParaRPr lang="en-US"/>
        </a:p>
      </dgm:t>
    </dgm:pt>
    <dgm:pt modelId="{4D088BF6-3889-48E9-8C5C-7BF8BC399729}">
      <dgm:prSet custT="1"/>
      <dgm:spPr/>
      <dgm:t>
        <a:bodyPr/>
        <a:lstStyle/>
        <a:p>
          <a:r>
            <a:rPr lang="es-ES_tradnl" sz="2200" dirty="0"/>
            <a:t>FASE IV: AJUSTES Y CORRECCIONES Y AUDITORIA DE RE CERTIFICACIÓN. </a:t>
          </a:r>
          <a:endParaRPr lang="en-US" sz="2200" dirty="0"/>
        </a:p>
      </dgm:t>
    </dgm:pt>
    <dgm:pt modelId="{16C70B63-5D95-48A1-BD98-097D9BD15F4F}" type="parTrans" cxnId="{A9EEF0AE-9A52-461D-BBA7-76A40E076B27}">
      <dgm:prSet/>
      <dgm:spPr/>
      <dgm:t>
        <a:bodyPr/>
        <a:lstStyle/>
        <a:p>
          <a:endParaRPr lang="en-US"/>
        </a:p>
      </dgm:t>
    </dgm:pt>
    <dgm:pt modelId="{50847D64-26D2-437F-A660-78529FC46C72}" type="sibTrans" cxnId="{A9EEF0AE-9A52-461D-BBA7-76A40E076B27}">
      <dgm:prSet/>
      <dgm:spPr/>
      <dgm:t>
        <a:bodyPr/>
        <a:lstStyle/>
        <a:p>
          <a:endParaRPr lang="en-US"/>
        </a:p>
      </dgm:t>
    </dgm:pt>
    <dgm:pt modelId="{71954A5F-49BB-41DC-BEE7-696B2F071F29}" type="pres">
      <dgm:prSet presAssocID="{641784A0-FB9E-4A99-932A-0FCEFBE365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581A10-16AD-4F41-BFDD-372F0516B43F}" type="pres">
      <dgm:prSet presAssocID="{B49A2249-82E4-4B31-8011-E539058B9FD6}" presName="parentText" presStyleLbl="node1" presStyleIdx="0" presStyleCnt="3" custScaleY="5323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26FCA-F7D0-49D3-B2CB-DF29614B1ACF}" type="pres">
      <dgm:prSet presAssocID="{A3FAE93C-D632-4F4B-BF0B-3A4478E6D54B}" presName="spacer" presStyleCnt="0"/>
      <dgm:spPr/>
    </dgm:pt>
    <dgm:pt modelId="{4C644616-5012-4F7D-886B-9E53C664CA00}" type="pres">
      <dgm:prSet presAssocID="{DD700722-A510-4051-B581-A3AA13B0ABE3}" presName="parentText" presStyleLbl="node1" presStyleIdx="1" presStyleCnt="3" custScaleY="5878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7B5AB-08F4-4289-8EB3-2256A6EC7F12}" type="pres">
      <dgm:prSet presAssocID="{D28B1D7B-0AA0-4E28-918F-4065FC5C070C}" presName="spacer" presStyleCnt="0"/>
      <dgm:spPr/>
    </dgm:pt>
    <dgm:pt modelId="{D5232F70-86FA-4BCB-9B3F-7A6D9BD9FA2A}" type="pres">
      <dgm:prSet presAssocID="{4D088BF6-3889-48E9-8C5C-7BF8BC399729}" presName="parentText" presStyleLbl="node1" presStyleIdx="2" presStyleCnt="3" custScaleY="555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E6354D-EF23-4E63-8C58-5BDD6A305A65}" type="presOf" srcId="{641784A0-FB9E-4A99-932A-0FCEFBE36597}" destId="{71954A5F-49BB-41DC-BEE7-696B2F071F29}" srcOrd="0" destOrd="0" presId="urn:microsoft.com/office/officeart/2005/8/layout/vList2"/>
    <dgm:cxn modelId="{A9EEF0AE-9A52-461D-BBA7-76A40E076B27}" srcId="{641784A0-FB9E-4A99-932A-0FCEFBE36597}" destId="{4D088BF6-3889-48E9-8C5C-7BF8BC399729}" srcOrd="2" destOrd="0" parTransId="{16C70B63-5D95-48A1-BD98-097D9BD15F4F}" sibTransId="{50847D64-26D2-437F-A660-78529FC46C72}"/>
    <dgm:cxn modelId="{AACE51C2-6B01-4EAA-8E7D-16BE0B805E58}" srcId="{641784A0-FB9E-4A99-932A-0FCEFBE36597}" destId="{B49A2249-82E4-4B31-8011-E539058B9FD6}" srcOrd="0" destOrd="0" parTransId="{5FCBBD2A-686F-4AB3-862F-99842D3BCD03}" sibTransId="{A3FAE93C-D632-4F4B-BF0B-3A4478E6D54B}"/>
    <dgm:cxn modelId="{8729FF36-2A2D-42B1-9A8D-6CE27C9324B6}" srcId="{641784A0-FB9E-4A99-932A-0FCEFBE36597}" destId="{DD700722-A510-4051-B581-A3AA13B0ABE3}" srcOrd="1" destOrd="0" parTransId="{73E1CC8B-03A4-49CF-8260-538DB334890E}" sibTransId="{D28B1D7B-0AA0-4E28-918F-4065FC5C070C}"/>
    <dgm:cxn modelId="{009AC841-7B42-4A00-9CC5-443FED222C50}" type="presOf" srcId="{B49A2249-82E4-4B31-8011-E539058B9FD6}" destId="{AF581A10-16AD-4F41-BFDD-372F0516B43F}" srcOrd="0" destOrd="0" presId="urn:microsoft.com/office/officeart/2005/8/layout/vList2"/>
    <dgm:cxn modelId="{7F8C5879-979D-4A2A-B4F2-09B90A66C0E2}" type="presOf" srcId="{4D088BF6-3889-48E9-8C5C-7BF8BC399729}" destId="{D5232F70-86FA-4BCB-9B3F-7A6D9BD9FA2A}" srcOrd="0" destOrd="0" presId="urn:microsoft.com/office/officeart/2005/8/layout/vList2"/>
    <dgm:cxn modelId="{E2364FEE-8100-48C3-AF3A-2F0DD7918202}" type="presOf" srcId="{DD700722-A510-4051-B581-A3AA13B0ABE3}" destId="{4C644616-5012-4F7D-886B-9E53C664CA00}" srcOrd="0" destOrd="0" presId="urn:microsoft.com/office/officeart/2005/8/layout/vList2"/>
    <dgm:cxn modelId="{B74130F4-B3CE-4ADB-9EBD-CB587500B04D}" type="presParOf" srcId="{71954A5F-49BB-41DC-BEE7-696B2F071F29}" destId="{AF581A10-16AD-4F41-BFDD-372F0516B43F}" srcOrd="0" destOrd="0" presId="urn:microsoft.com/office/officeart/2005/8/layout/vList2"/>
    <dgm:cxn modelId="{3288B873-67AF-4DA3-8A18-CCD2668C4DB5}" type="presParOf" srcId="{71954A5F-49BB-41DC-BEE7-696B2F071F29}" destId="{34A26FCA-F7D0-49D3-B2CB-DF29614B1ACF}" srcOrd="1" destOrd="0" presId="urn:microsoft.com/office/officeart/2005/8/layout/vList2"/>
    <dgm:cxn modelId="{C867F9B2-893E-41F4-B625-3B1865E66932}" type="presParOf" srcId="{71954A5F-49BB-41DC-BEE7-696B2F071F29}" destId="{4C644616-5012-4F7D-886B-9E53C664CA00}" srcOrd="2" destOrd="0" presId="urn:microsoft.com/office/officeart/2005/8/layout/vList2"/>
    <dgm:cxn modelId="{FEE0B45C-16DE-4A11-AE23-BEF98B139142}" type="presParOf" srcId="{71954A5F-49BB-41DC-BEE7-696B2F071F29}" destId="{2C67B5AB-08F4-4289-8EB3-2256A6EC7F12}" srcOrd="3" destOrd="0" presId="urn:microsoft.com/office/officeart/2005/8/layout/vList2"/>
    <dgm:cxn modelId="{E65229BE-B8D8-4505-B94F-BF5DA2910EFF}" type="presParOf" srcId="{71954A5F-49BB-41DC-BEE7-696B2F071F29}" destId="{D5232F70-86FA-4BCB-9B3F-7A6D9BD9FA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15CCC-5FB6-4927-8426-3FFDE9CD4A17}">
      <dsp:nvSpPr>
        <dsp:cNvPr id="0" name=""/>
        <dsp:cNvSpPr/>
      </dsp:nvSpPr>
      <dsp:spPr>
        <a:xfrm rot="1913836">
          <a:off x="-3829998" y="-2583282"/>
          <a:ext cx="6569207" cy="6938969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CFB28-114A-4F68-AE3F-07DC183F39FA}">
      <dsp:nvSpPr>
        <dsp:cNvPr id="0" name=""/>
        <dsp:cNvSpPr/>
      </dsp:nvSpPr>
      <dsp:spPr>
        <a:xfrm>
          <a:off x="2698596" y="408302"/>
          <a:ext cx="5991838" cy="1072844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200" kern="1200" dirty="0"/>
            <a:t>Verificar el vencimiento de la </a:t>
          </a:r>
          <a:r>
            <a:rPr lang="es-PY" sz="2200" kern="1200" dirty="0" err="1"/>
            <a:t>version</a:t>
          </a:r>
          <a:r>
            <a:rPr lang="es-PY" sz="2200" kern="1200" dirty="0"/>
            <a:t> 2008 e identificar mes de </a:t>
          </a:r>
          <a:r>
            <a:rPr lang="es-PY" sz="2200" kern="1200" dirty="0" err="1"/>
            <a:t>proxima</a:t>
          </a:r>
          <a:r>
            <a:rPr lang="es-PY" sz="2200" kern="1200" dirty="0"/>
            <a:t> auditoria externa de seguimiento</a:t>
          </a:r>
          <a:endParaRPr lang="en-US" sz="2200" kern="1200" dirty="0"/>
        </a:p>
      </dsp:txBody>
      <dsp:txXfrm>
        <a:off x="2698596" y="408302"/>
        <a:ext cx="5991838" cy="1072844"/>
      </dsp:txXfrm>
    </dsp:sp>
    <dsp:sp modelId="{6D03E509-B0FA-4261-97A7-5CFA952567DD}">
      <dsp:nvSpPr>
        <dsp:cNvPr id="0" name=""/>
        <dsp:cNvSpPr/>
      </dsp:nvSpPr>
      <dsp:spPr>
        <a:xfrm>
          <a:off x="2114680" y="408296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421C0-7074-4726-9CE5-B5E1CA00FD16}">
      <dsp:nvSpPr>
        <dsp:cNvPr id="0" name=""/>
        <dsp:cNvSpPr/>
      </dsp:nvSpPr>
      <dsp:spPr>
        <a:xfrm>
          <a:off x="2363500" y="1802690"/>
          <a:ext cx="6340515" cy="1124957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200" kern="1200" dirty="0"/>
            <a:t>Definir mes de potencial auditoria de </a:t>
          </a:r>
          <a:r>
            <a:rPr lang="es-PY" sz="2200" kern="1200" dirty="0" err="1"/>
            <a:t>certificacion</a:t>
          </a:r>
          <a:r>
            <a:rPr lang="es-PY" sz="2200" kern="1200" dirty="0"/>
            <a:t> para </a:t>
          </a:r>
          <a:r>
            <a:rPr lang="es-PY" sz="2200" kern="1200" dirty="0" err="1"/>
            <a:t>transicion</a:t>
          </a:r>
          <a:r>
            <a:rPr lang="es-PY" sz="2200" kern="1200" dirty="0"/>
            <a:t>  y solicitud de fecha a la certificadora </a:t>
          </a:r>
          <a:r>
            <a:rPr lang="en-US" sz="2200" kern="1200" dirty="0"/>
            <a:t>(a mas </a:t>
          </a:r>
          <a:r>
            <a:rPr lang="en-US" sz="2200" kern="1200" dirty="0" err="1"/>
            <a:t>tardar</a:t>
          </a:r>
          <a:r>
            <a:rPr lang="en-US" sz="2200" kern="1200" dirty="0"/>
            <a:t> </a:t>
          </a:r>
          <a:r>
            <a:rPr lang="en-US" sz="2200" kern="1200" dirty="0" err="1"/>
            <a:t>julio</a:t>
          </a:r>
          <a:r>
            <a:rPr lang="en-US" sz="2200" kern="1200" dirty="0"/>
            <a:t> 2018)</a:t>
          </a:r>
          <a:r>
            <a:rPr lang="es-PY" sz="2200" kern="1200" dirty="0"/>
            <a:t> </a:t>
          </a:r>
          <a:endParaRPr lang="en-US" sz="2200" kern="1200" dirty="0"/>
        </a:p>
      </dsp:txBody>
      <dsp:txXfrm>
        <a:off x="2363500" y="1802690"/>
        <a:ext cx="6340515" cy="1124957"/>
      </dsp:txXfrm>
    </dsp:sp>
    <dsp:sp modelId="{C2B586AD-9DF7-445C-973F-0BA491D55046}">
      <dsp:nvSpPr>
        <dsp:cNvPr id="0" name=""/>
        <dsp:cNvSpPr/>
      </dsp:nvSpPr>
      <dsp:spPr>
        <a:xfrm>
          <a:off x="1868294" y="1823501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B3CA0-B57A-4E62-ACFB-0183877C08D2}">
      <dsp:nvSpPr>
        <dsp:cNvPr id="0" name=""/>
        <dsp:cNvSpPr/>
      </dsp:nvSpPr>
      <dsp:spPr>
        <a:xfrm>
          <a:off x="952386" y="3259240"/>
          <a:ext cx="5703628" cy="1061239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76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Determinar</a:t>
          </a:r>
          <a:r>
            <a:rPr lang="en-US" sz="2200" kern="1200" dirty="0"/>
            <a:t> un plan de </a:t>
          </a:r>
          <a:r>
            <a:rPr lang="en-US" sz="2200" kern="1200" dirty="0" err="1"/>
            <a:t>trabajo</a:t>
          </a:r>
          <a:r>
            <a:rPr lang="en-US" sz="2200" kern="1200" dirty="0"/>
            <a:t> </a:t>
          </a:r>
          <a:r>
            <a:rPr lang="en-US" sz="2200" kern="1200" dirty="0" err="1"/>
            <a:t>para</a:t>
          </a:r>
          <a:r>
            <a:rPr lang="en-US" sz="2200" kern="1200" dirty="0"/>
            <a:t> la </a:t>
          </a:r>
          <a:r>
            <a:rPr lang="en-US" sz="2200" kern="1200" dirty="0" err="1"/>
            <a:t>transicion</a:t>
          </a:r>
          <a:r>
            <a:rPr lang="en-US" sz="2200" kern="1200" dirty="0"/>
            <a:t>, en la </a:t>
          </a:r>
          <a:r>
            <a:rPr lang="en-US" sz="2200" kern="1200" dirty="0" err="1"/>
            <a:t>cual</a:t>
          </a:r>
          <a:r>
            <a:rPr lang="en-US" sz="2200" kern="1200" dirty="0"/>
            <a:t> </a:t>
          </a:r>
          <a:r>
            <a:rPr lang="en-US" sz="2200" kern="1200" dirty="0" err="1"/>
            <a:t>debe</a:t>
          </a:r>
          <a:r>
            <a:rPr lang="en-US" sz="2200" kern="1200" dirty="0"/>
            <a:t> </a:t>
          </a:r>
          <a:r>
            <a:rPr lang="en-US" sz="2200" kern="1200" dirty="0" err="1"/>
            <a:t>contener</a:t>
          </a:r>
          <a:r>
            <a:rPr lang="en-US" sz="2200" kern="1200" dirty="0"/>
            <a:t> al </a:t>
          </a:r>
          <a:r>
            <a:rPr lang="en-US" sz="2200" kern="1200" dirty="0" err="1"/>
            <a:t>menos</a:t>
          </a:r>
          <a:r>
            <a:rPr lang="en-US" sz="2200" kern="1200" dirty="0"/>
            <a:t> </a:t>
          </a:r>
          <a:r>
            <a:rPr lang="en-US" sz="2200" kern="1200" dirty="0" err="1"/>
            <a:t>las</a:t>
          </a:r>
          <a:r>
            <a:rPr lang="en-US" sz="2200" kern="1200" dirty="0"/>
            <a:t> </a:t>
          </a:r>
          <a:r>
            <a:rPr lang="en-US" sz="2200" kern="1200" dirty="0" err="1"/>
            <a:t>siguientes</a:t>
          </a:r>
          <a:r>
            <a:rPr lang="en-US" sz="2200" kern="1200" dirty="0"/>
            <a:t> 3 </a:t>
          </a:r>
          <a:r>
            <a:rPr lang="en-US" sz="2200" kern="1200" dirty="0" err="1"/>
            <a:t>fases</a:t>
          </a:r>
          <a:r>
            <a:rPr lang="en-US" sz="2200" kern="1200" dirty="0"/>
            <a:t>.</a:t>
          </a:r>
        </a:p>
      </dsp:txBody>
      <dsp:txXfrm>
        <a:off x="952386" y="3259240"/>
        <a:ext cx="5703628" cy="1061239"/>
      </dsp:txXfrm>
    </dsp:sp>
    <dsp:sp modelId="{7A092890-40D0-49E1-82C7-A40680A31FB5}">
      <dsp:nvSpPr>
        <dsp:cNvPr id="0" name=""/>
        <dsp:cNvSpPr/>
      </dsp:nvSpPr>
      <dsp:spPr>
        <a:xfrm>
          <a:off x="429444" y="3240360"/>
          <a:ext cx="1080120" cy="1080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433C1-3851-4A70-BB0C-B6882A7496E1}">
      <dsp:nvSpPr>
        <dsp:cNvPr id="0" name=""/>
        <dsp:cNvSpPr/>
      </dsp:nvSpPr>
      <dsp:spPr>
        <a:xfrm>
          <a:off x="0" y="572575"/>
          <a:ext cx="8649016" cy="63472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200" kern="1200" dirty="0"/>
            <a:t>FASE I. ADECUACION DEL SGC</a:t>
          </a:r>
          <a:endParaRPr lang="en-US" sz="2200" kern="1200" dirty="0"/>
        </a:p>
      </dsp:txBody>
      <dsp:txXfrm>
        <a:off x="30985" y="603560"/>
        <a:ext cx="8587046" cy="572751"/>
      </dsp:txXfrm>
    </dsp:sp>
    <dsp:sp modelId="{86D58842-DD71-4A75-9C1A-05B76F34255A}">
      <dsp:nvSpPr>
        <dsp:cNvPr id="0" name=""/>
        <dsp:cNvSpPr/>
      </dsp:nvSpPr>
      <dsp:spPr>
        <a:xfrm>
          <a:off x="0" y="1262036"/>
          <a:ext cx="8649016" cy="292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606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/>
            <a:t>Análisis</a:t>
          </a:r>
          <a:r>
            <a:rPr lang="en-US" sz="2200" kern="1200" dirty="0"/>
            <a:t> de </a:t>
          </a:r>
          <a:r>
            <a:rPr lang="en-US" sz="2200" kern="1200" dirty="0" err="1"/>
            <a:t>Contexto</a:t>
          </a:r>
          <a:r>
            <a:rPr lang="en-US" sz="2200" kern="1200" dirty="0"/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/>
            <a:t>Tomar Cursos sobre los cambios dela Norma ISO 9001.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/>
            <a:t>Análisis de Procesos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Y" sz="2200" kern="1200" dirty="0"/>
            <a:t>Análisis de Riegos y Oportunidades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Y" sz="2200" kern="1200" dirty="0"/>
            <a:t>Sincronizar los Objetivos con las Estrategias de la Organización.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200" kern="1200" dirty="0"/>
            <a:t>Conocimientos de la Organización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200" kern="1200" dirty="0"/>
            <a:t>Comunicación Interna  y Externa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200" kern="1200" dirty="0"/>
            <a:t>Retroalimentación de las Partes interesadas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200" kern="1200" dirty="0"/>
            <a:t>Analizar y definir que documentos del SGC a pesar de ya no ser un requisito de la nueva versión, se seguirán manteniendo. </a:t>
          </a:r>
          <a:endParaRPr lang="en-US" sz="2200" kern="1200" dirty="0"/>
        </a:p>
      </dsp:txBody>
      <dsp:txXfrm>
        <a:off x="0" y="1262036"/>
        <a:ext cx="8649016" cy="2920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81A10-16AD-4F41-BFDD-372F0516B43F}">
      <dsp:nvSpPr>
        <dsp:cNvPr id="0" name=""/>
        <dsp:cNvSpPr/>
      </dsp:nvSpPr>
      <dsp:spPr>
        <a:xfrm>
          <a:off x="0" y="843868"/>
          <a:ext cx="8279664" cy="6377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/>
            <a:t>FASE II: IMPLEMENTACIÓN DE LOS AJUSTES DEL SGC </a:t>
          </a:r>
          <a:endParaRPr lang="en-US" sz="2200" kern="1200" dirty="0"/>
        </a:p>
      </dsp:txBody>
      <dsp:txXfrm>
        <a:off x="31135" y="875003"/>
        <a:ext cx="8217394" cy="575527"/>
      </dsp:txXfrm>
    </dsp:sp>
    <dsp:sp modelId="{4C644616-5012-4F7D-886B-9E53C664CA00}">
      <dsp:nvSpPr>
        <dsp:cNvPr id="0" name=""/>
        <dsp:cNvSpPr/>
      </dsp:nvSpPr>
      <dsp:spPr>
        <a:xfrm>
          <a:off x="0" y="1665986"/>
          <a:ext cx="8279664" cy="7043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/>
            <a:t>FASE III: AUDITORIA INTERNA DEL SISTEMA DE GESTION DE CALIDAD </a:t>
          </a:r>
          <a:endParaRPr lang="en-US" sz="2200" kern="1200" dirty="0"/>
        </a:p>
      </dsp:txBody>
      <dsp:txXfrm>
        <a:off x="34381" y="1700367"/>
        <a:ext cx="8210902" cy="635541"/>
      </dsp:txXfrm>
    </dsp:sp>
    <dsp:sp modelId="{D5232F70-86FA-4BCB-9B3F-7A6D9BD9FA2A}">
      <dsp:nvSpPr>
        <dsp:cNvPr id="0" name=""/>
        <dsp:cNvSpPr/>
      </dsp:nvSpPr>
      <dsp:spPr>
        <a:xfrm>
          <a:off x="0" y="2554609"/>
          <a:ext cx="8279664" cy="6655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/>
            <a:t>FASE IV: AJUSTES Y CORRECCIONES Y AUDITORIA DE RE CERTIFICACIÓN. </a:t>
          </a:r>
          <a:endParaRPr lang="en-US" sz="2200" kern="1200" dirty="0"/>
        </a:p>
      </dsp:txBody>
      <dsp:txXfrm>
        <a:off x="32488" y="2587097"/>
        <a:ext cx="8214688" cy="60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7EFF5-3061-4766-B480-F519D793B021}" type="datetimeFigureOut">
              <a:rPr lang="en-US" smtClean="0"/>
              <a:t>25/10/17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A4C54-136D-4ECC-BC0E-6AB77BB22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87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25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03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14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19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14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66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04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95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64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4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3F87-DA5F-4C64-A338-0E56D692DACC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5DE2-A274-4D14-A4CC-2200680778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86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864096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Marcador de contenido"/>
          <p:cNvSpPr txBox="1">
            <a:spLocks/>
          </p:cNvSpPr>
          <p:nvPr/>
        </p:nvSpPr>
        <p:spPr>
          <a:xfrm>
            <a:off x="251520" y="6525345"/>
            <a:ext cx="8784976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b="1" i="1" dirty="0"/>
              <a:t>V Foro Nacional de Calidad e Innovación – 25 y 26 de Octubre de 2017</a:t>
            </a:r>
          </a:p>
        </p:txBody>
      </p:sp>
      <p:pic>
        <p:nvPicPr>
          <p:cNvPr id="2053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65770"/>
          <a:stretch>
            <a:fillRect/>
          </a:stretch>
        </p:blipFill>
        <p:spPr bwMode="auto">
          <a:xfrm>
            <a:off x="8081822" y="1"/>
            <a:ext cx="954673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026" name="Imagen 1" descr="Resultado de imagen para logo gobierno nacional en guara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457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CTS-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149088"/>
            <a:ext cx="67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7544" y="1491496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i="1" dirty="0"/>
              <a:t>TRANSICION  A LA VERSION 2015 </a:t>
            </a:r>
          </a:p>
          <a:p>
            <a:pPr algn="ctr"/>
            <a:r>
              <a:rPr lang="es-PY" sz="4000" b="1" i="1" dirty="0"/>
              <a:t>DE LA ISO 9001</a:t>
            </a:r>
            <a:endParaRPr lang="en-US" sz="4000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379630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dirty="0" err="1"/>
              <a:t>MsC</a:t>
            </a:r>
            <a:r>
              <a:rPr lang="es-PY" sz="2800" dirty="0"/>
              <a:t>. PMP. Ing. </a:t>
            </a:r>
            <a:r>
              <a:rPr lang="es-PY" sz="2800" dirty="0" err="1"/>
              <a:t>Maria</a:t>
            </a:r>
            <a:r>
              <a:rPr lang="es-PY" sz="2800" dirty="0"/>
              <a:t> del Pilar </a:t>
            </a:r>
            <a:r>
              <a:rPr lang="es-PY" sz="2800" dirty="0" err="1"/>
              <a:t>Cristaldo</a:t>
            </a:r>
            <a:r>
              <a:rPr lang="es-PY" sz="2800" dirty="0"/>
              <a:t> </a:t>
            </a:r>
            <a:r>
              <a:rPr lang="es-PY" sz="2800" dirty="0" err="1"/>
              <a:t>Rienzzi</a:t>
            </a:r>
            <a:endParaRPr lang="en-US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0" t="62266"/>
          <a:stretch/>
        </p:blipFill>
        <p:spPr bwMode="auto">
          <a:xfrm>
            <a:off x="2950653" y="4723635"/>
            <a:ext cx="3192782" cy="150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-38997" y="43460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dirty="0"/>
              <a:t>Asociación Paraguaya para la Calidad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86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9" y="2060848"/>
            <a:ext cx="6772798" cy="400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864096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Marcador de contenido"/>
          <p:cNvSpPr txBox="1">
            <a:spLocks/>
          </p:cNvSpPr>
          <p:nvPr/>
        </p:nvSpPr>
        <p:spPr>
          <a:xfrm>
            <a:off x="251520" y="6525345"/>
            <a:ext cx="8784976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b="1" i="1" dirty="0"/>
              <a:t>V Foro Nacional de Calidad e Innovación – 25 y 26 de Octubre de 2017</a:t>
            </a:r>
          </a:p>
        </p:txBody>
      </p:sp>
      <p:pic>
        <p:nvPicPr>
          <p:cNvPr id="2053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65770"/>
          <a:stretch>
            <a:fillRect/>
          </a:stretch>
        </p:blipFill>
        <p:spPr bwMode="auto">
          <a:xfrm>
            <a:off x="8081822" y="1"/>
            <a:ext cx="954673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026" name="Imagen 1" descr="Resultado de imagen para logo gobierno nacional en guara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457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CTS-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149088"/>
            <a:ext cx="67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50486" y="119675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Si desea conocer más sobre </a:t>
            </a:r>
            <a:r>
              <a:rPr lang="es-ES" sz="2000" b="1" dirty="0"/>
              <a:t>cómo realizar una adecuada transición a ISO 9001 en los Sistemas de Gestión de Calidad puede </a:t>
            </a:r>
            <a:r>
              <a:rPr lang="es-ES" sz="2000" dirty="0"/>
              <a:t> ponerse en contacto con nuestra División de Asistencia Técnica  a través de: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266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864096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Marcador de contenido"/>
          <p:cNvSpPr txBox="1">
            <a:spLocks/>
          </p:cNvSpPr>
          <p:nvPr/>
        </p:nvSpPr>
        <p:spPr>
          <a:xfrm>
            <a:off x="251520" y="6525345"/>
            <a:ext cx="8784976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b="1" i="1" dirty="0"/>
              <a:t>V Foro Nacional de Calidad e Innovación – 25 y 26 de Octubre de 2017</a:t>
            </a:r>
          </a:p>
        </p:txBody>
      </p:sp>
      <p:pic>
        <p:nvPicPr>
          <p:cNvPr id="2053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65770"/>
          <a:stretch>
            <a:fillRect/>
          </a:stretch>
        </p:blipFill>
        <p:spPr bwMode="auto">
          <a:xfrm>
            <a:off x="8081822" y="1"/>
            <a:ext cx="954673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026" name="Imagen 1" descr="Resultado de imagen para logo gobierno nacional en guara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457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CTS-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149088"/>
            <a:ext cx="67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233233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800" i="1" dirty="0"/>
              <a:t>¡Muchas Gracias!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94193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n para organiz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43" y="929910"/>
            <a:ext cx="2522752" cy="240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864096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Marcador de contenido"/>
          <p:cNvSpPr txBox="1">
            <a:spLocks/>
          </p:cNvSpPr>
          <p:nvPr/>
        </p:nvSpPr>
        <p:spPr>
          <a:xfrm>
            <a:off x="251520" y="6525345"/>
            <a:ext cx="8784976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b="1" i="1" dirty="0"/>
              <a:t>V Foro Nacional de Calidad e Innovación – 25 y 26 de Octubre de 2017</a:t>
            </a:r>
          </a:p>
        </p:txBody>
      </p:sp>
      <p:pic>
        <p:nvPicPr>
          <p:cNvPr id="2053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65770"/>
          <a:stretch>
            <a:fillRect/>
          </a:stretch>
        </p:blipFill>
        <p:spPr bwMode="auto">
          <a:xfrm>
            <a:off x="8081822" y="1"/>
            <a:ext cx="954673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026" name="Imagen 1" descr="Resultado de imagen para logo gobierno nacional en guara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457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CTS-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149088"/>
            <a:ext cx="67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427984" y="2276872"/>
            <a:ext cx="4402137" cy="2232248"/>
          </a:xfrm>
          <a:prstGeom prst="rect">
            <a:avLst/>
          </a:prstGeom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476250" algn="just" defTabSz="762000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PY"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	</a:t>
            </a:r>
          </a:p>
          <a:p>
            <a:pPr marL="476250" indent="-476250" algn="just" defTabSz="762000">
              <a:lnSpc>
                <a:spcPct val="90000"/>
              </a:lnSpc>
              <a:buSzPct val="70000"/>
              <a:buFont typeface="Wingdings" pitchFamily="2" charset="2"/>
              <a:buNone/>
            </a:pPr>
            <a:endParaRPr lang="es-ES" sz="2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4" name="Picture 2" descr="Resultado de imagen para is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1" y="4084698"/>
            <a:ext cx="2236376" cy="18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411760" y="4084698"/>
            <a:ext cx="64183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PY" sz="2200" dirty="0"/>
              <a:t>La </a:t>
            </a:r>
            <a:r>
              <a:rPr lang="es-PY" sz="2200" b="1" dirty="0"/>
              <a:t>ISO 9001</a:t>
            </a:r>
            <a:r>
              <a:rPr lang="es-PY" sz="2200" dirty="0"/>
              <a:t> es una norma ISO internacional que se aplica a los </a:t>
            </a:r>
            <a:r>
              <a:rPr lang="es-PY" sz="2200" b="1" dirty="0"/>
              <a:t>Sistemas de Gestión de Calidad</a:t>
            </a:r>
            <a:r>
              <a:rPr lang="es-PY" sz="2200" dirty="0"/>
              <a:t> de organizaciones públicas y privadas, independientemente de su tamaño o actividad empresarial.</a:t>
            </a:r>
            <a:endParaRPr lang="en-US" sz="2200" dirty="0"/>
          </a:p>
        </p:txBody>
      </p:sp>
      <p:sp>
        <p:nvSpPr>
          <p:cNvPr id="17" name="16 Rectángulo"/>
          <p:cNvSpPr/>
          <p:nvPr/>
        </p:nvSpPr>
        <p:spPr>
          <a:xfrm>
            <a:off x="251520" y="974477"/>
            <a:ext cx="8640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CONCEPTOS A RECORDAR</a:t>
            </a:r>
            <a:endParaRPr lang="en-US" sz="2400" b="1" dirty="0"/>
          </a:p>
        </p:txBody>
      </p:sp>
      <p:sp>
        <p:nvSpPr>
          <p:cNvPr id="19" name="18 Rectángulo"/>
          <p:cNvSpPr/>
          <p:nvPr/>
        </p:nvSpPr>
        <p:spPr>
          <a:xfrm>
            <a:off x="499781" y="1466564"/>
            <a:ext cx="640871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PY" sz="2200" b="1" dirty="0">
                <a:cs typeface="Arial" pitchFamily="34" charset="0"/>
              </a:rPr>
              <a:t>Organización Internacional de Normalización</a:t>
            </a:r>
            <a:r>
              <a:rPr lang="es-PY" sz="2200" dirty="0">
                <a:cs typeface="Arial" pitchFamily="34" charset="0"/>
              </a:rPr>
              <a:t> </a:t>
            </a:r>
          </a:p>
          <a:p>
            <a:r>
              <a:rPr lang="es-PY" sz="2200" dirty="0">
                <a:cs typeface="Arial" pitchFamily="34" charset="0"/>
              </a:rPr>
              <a:t>      (</a:t>
            </a:r>
            <a:r>
              <a:rPr lang="es-PY" sz="2200" i="1" dirty="0">
                <a:cs typeface="Arial" pitchFamily="34" charset="0"/>
              </a:rPr>
              <a:t>International </a:t>
            </a:r>
            <a:r>
              <a:rPr lang="es-PY" sz="2200" i="1" dirty="0" err="1">
                <a:cs typeface="Arial" pitchFamily="34" charset="0"/>
              </a:rPr>
              <a:t>Organization</a:t>
            </a:r>
            <a:r>
              <a:rPr lang="es-PY" sz="2200" i="1" dirty="0">
                <a:cs typeface="Arial" pitchFamily="34" charset="0"/>
              </a:rPr>
              <a:t> </a:t>
            </a:r>
            <a:r>
              <a:rPr lang="es-PY" sz="2200" i="1" dirty="0" err="1">
                <a:cs typeface="Arial" pitchFamily="34" charset="0"/>
              </a:rPr>
              <a:t>for</a:t>
            </a:r>
            <a:r>
              <a:rPr lang="es-PY" sz="2200" i="1" dirty="0">
                <a:cs typeface="Arial" pitchFamily="34" charset="0"/>
              </a:rPr>
              <a:t> </a:t>
            </a:r>
            <a:r>
              <a:rPr lang="es-PY" sz="2200" i="1" dirty="0" err="1">
                <a:cs typeface="Arial" pitchFamily="34" charset="0"/>
              </a:rPr>
              <a:t>Standardization</a:t>
            </a:r>
            <a:r>
              <a:rPr lang="es-PY" sz="2200" dirty="0">
                <a:cs typeface="Arial" pitchFamily="34" charset="0"/>
              </a:rPr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Y" sz="2200" dirty="0"/>
              <a:t>Las </a:t>
            </a:r>
            <a:r>
              <a:rPr lang="es-PY" sz="2200" b="1" dirty="0"/>
              <a:t>normas ISO </a:t>
            </a:r>
            <a:r>
              <a:rPr lang="es-PY" sz="2200" dirty="0"/>
              <a:t>son documentos que especifican requerimientos que pueden ser empleados en organizaciones para garantizar que los productos y/o servicios ofrecidos por dichas organizaciones cumplen con su objetivo. 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2674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864096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Marcador de contenido"/>
          <p:cNvSpPr txBox="1">
            <a:spLocks/>
          </p:cNvSpPr>
          <p:nvPr/>
        </p:nvSpPr>
        <p:spPr>
          <a:xfrm>
            <a:off x="251520" y="6525345"/>
            <a:ext cx="8784976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b="1" i="1" dirty="0"/>
              <a:t>V Foro Nacional de Calidad e Innovación – 25 y 26 de Octubre de 2017</a:t>
            </a:r>
          </a:p>
        </p:txBody>
      </p:sp>
      <p:pic>
        <p:nvPicPr>
          <p:cNvPr id="2053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65770"/>
          <a:stretch>
            <a:fillRect/>
          </a:stretch>
        </p:blipFill>
        <p:spPr bwMode="auto">
          <a:xfrm>
            <a:off x="8081822" y="1"/>
            <a:ext cx="954673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026" name="Imagen 1" descr="Resultado de imagen para logo gobierno nacional en guara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457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CTS-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149088"/>
            <a:ext cx="67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Flecha a la derecha con muesca"/>
          <p:cNvSpPr/>
          <p:nvPr/>
        </p:nvSpPr>
        <p:spPr>
          <a:xfrm>
            <a:off x="611864" y="3295281"/>
            <a:ext cx="8229600" cy="1296144"/>
          </a:xfrm>
          <a:prstGeom prst="notchedRight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Elipse"/>
          <p:cNvSpPr/>
          <p:nvPr/>
        </p:nvSpPr>
        <p:spPr>
          <a:xfrm>
            <a:off x="1571330" y="3717055"/>
            <a:ext cx="452596" cy="4525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Llamada rectangular"/>
          <p:cNvSpPr/>
          <p:nvPr/>
        </p:nvSpPr>
        <p:spPr>
          <a:xfrm>
            <a:off x="615212" y="1742017"/>
            <a:ext cx="2108246" cy="1296144"/>
          </a:xfrm>
          <a:prstGeom prst="wedgeRectCallout">
            <a:avLst>
              <a:gd name="adj1" fmla="val 8125"/>
              <a:gd name="adj2" fmla="val 108735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16/09/2015</a:t>
            </a:r>
          </a:p>
          <a:p>
            <a:pPr algn="ctr"/>
            <a:r>
              <a:rPr lang="es-PY" sz="2200" dirty="0">
                <a:solidFill>
                  <a:schemeClr val="tx1"/>
                </a:solidFill>
                <a:cs typeface="Arial" pitchFamily="34" charset="0"/>
              </a:rPr>
              <a:t>Publicación de la Versión 2015</a:t>
            </a:r>
            <a:endParaRPr lang="en-US" sz="2200" dirty="0">
              <a:cs typeface="Arial" pitchFamily="34" charset="0"/>
            </a:endParaRPr>
          </a:p>
        </p:txBody>
      </p:sp>
      <p:sp>
        <p:nvSpPr>
          <p:cNvPr id="17" name="16 Llamada rectangular"/>
          <p:cNvSpPr/>
          <p:nvPr/>
        </p:nvSpPr>
        <p:spPr>
          <a:xfrm>
            <a:off x="3039178" y="4581931"/>
            <a:ext cx="2108246" cy="1296144"/>
          </a:xfrm>
          <a:prstGeom prst="wedgeRectCallout">
            <a:avLst>
              <a:gd name="adj1" fmla="val 16443"/>
              <a:gd name="adj2" fmla="val -76816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cs typeface="Arial" pitchFamily="34" charset="0"/>
              </a:rPr>
              <a:t>Marzo</a:t>
            </a: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/2017</a:t>
            </a:r>
          </a:p>
          <a:p>
            <a:pPr algn="ctr"/>
            <a:r>
              <a:rPr lang="es-PY" sz="2200" dirty="0">
                <a:solidFill>
                  <a:schemeClr val="tx1"/>
                </a:solidFill>
                <a:cs typeface="Arial" pitchFamily="34" charset="0"/>
              </a:rPr>
              <a:t>Certificaciones Exclusivas 2015</a:t>
            </a:r>
            <a:endParaRPr lang="en-US" sz="2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4215078" y="3750877"/>
            <a:ext cx="452596" cy="45259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18 Elipse"/>
          <p:cNvSpPr/>
          <p:nvPr/>
        </p:nvSpPr>
        <p:spPr>
          <a:xfrm>
            <a:off x="6755906" y="3717055"/>
            <a:ext cx="452596" cy="45259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19 Llamada rectangular"/>
          <p:cNvSpPr/>
          <p:nvPr/>
        </p:nvSpPr>
        <p:spPr>
          <a:xfrm>
            <a:off x="5330638" y="1742017"/>
            <a:ext cx="2289363" cy="1296144"/>
          </a:xfrm>
          <a:prstGeom prst="wedgeRectCallout">
            <a:avLst>
              <a:gd name="adj1" fmla="val 20024"/>
              <a:gd name="adj2" fmla="val 99071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err="1">
                <a:solidFill>
                  <a:schemeClr val="tx1"/>
                </a:solidFill>
                <a:cs typeface="Arial" pitchFamily="34" charset="0"/>
              </a:rPr>
              <a:t>Septiembre</a:t>
            </a: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/2018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  <a:cs typeface="Arial" pitchFamily="34" charset="0"/>
              </a:rPr>
              <a:t>Vencimiento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cs typeface="Arial" pitchFamily="34" charset="0"/>
              </a:rPr>
              <a:t>los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Arial" pitchFamily="34" charset="0"/>
              </a:rPr>
              <a:t>certificados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2008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51520" y="893641"/>
            <a:ext cx="8640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CALENDARIO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08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864096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Marcador de contenido"/>
          <p:cNvSpPr txBox="1">
            <a:spLocks/>
          </p:cNvSpPr>
          <p:nvPr/>
        </p:nvSpPr>
        <p:spPr>
          <a:xfrm>
            <a:off x="251520" y="6525345"/>
            <a:ext cx="8784976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b="1" i="1" dirty="0"/>
              <a:t>V Foro Nacional de Calidad e Innovación – 25 y 26 de Octubre de 2017</a:t>
            </a:r>
          </a:p>
        </p:txBody>
      </p:sp>
      <p:pic>
        <p:nvPicPr>
          <p:cNvPr id="2053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65770"/>
          <a:stretch>
            <a:fillRect/>
          </a:stretch>
        </p:blipFill>
        <p:spPr bwMode="auto">
          <a:xfrm>
            <a:off x="8081822" y="1"/>
            <a:ext cx="954673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026" name="Imagen 1" descr="Resultado de imagen para logo gobierno nacional en guara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457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CTS-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149088"/>
            <a:ext cx="67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251520" y="893641"/>
            <a:ext cx="8640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/>
              <a:t>Principales Cambios de la Versión</a:t>
            </a:r>
            <a:endParaRPr lang="en-U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1560" y="201961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1-Cambios en la Estructura .10 Capítulos. </a:t>
            </a:r>
          </a:p>
          <a:p>
            <a:r>
              <a:rPr lang="es-ES" sz="2400" dirty="0" smtClean="0"/>
              <a:t>2-Requisitos sin ambigüedades. Notas aclaratorias.</a:t>
            </a:r>
          </a:p>
          <a:p>
            <a:r>
              <a:rPr lang="es-ES" sz="2400" dirty="0"/>
              <a:t>3</a:t>
            </a:r>
            <a:r>
              <a:rPr lang="es-ES" sz="2400" dirty="0" smtClean="0"/>
              <a:t>-Pensamiento basado en Riesgos. </a:t>
            </a:r>
          </a:p>
          <a:p>
            <a:r>
              <a:rPr lang="es-ES" sz="2400" dirty="0" smtClean="0"/>
              <a:t>4-Ya no es un requisito la existencia de un Manual de Calidad. </a:t>
            </a:r>
          </a:p>
          <a:p>
            <a:r>
              <a:rPr lang="es-ES" sz="2400" dirty="0"/>
              <a:t>5</a:t>
            </a:r>
            <a:r>
              <a:rPr lang="es-ES" sz="2400" dirty="0" smtClean="0"/>
              <a:t>-Ya no se requiere la figura del Representante de la Dirección.</a:t>
            </a:r>
          </a:p>
          <a:p>
            <a:pPr marL="271463" indent="-271463"/>
            <a:r>
              <a:rPr lang="es-ES" sz="2400" dirty="0" smtClean="0"/>
              <a:t>6-En Competencia de los Colaboradores ya no es  parte de la evaluación de idoneidad de los mismos  las </a:t>
            </a:r>
            <a:r>
              <a:rPr lang="es-ES" sz="2400" dirty="0" smtClean="0"/>
              <a:t>“habilidades”.</a:t>
            </a:r>
          </a:p>
          <a:p>
            <a:r>
              <a:rPr lang="es-ES" sz="2400" dirty="0" smtClean="0"/>
              <a:t>7-La información documentada requerida ha cambiado. </a:t>
            </a:r>
          </a:p>
          <a:p>
            <a:pPr marL="180975" indent="-180975"/>
            <a:r>
              <a:rPr lang="es-ES" sz="2400" dirty="0" smtClean="0"/>
              <a:t>8- Análisis de Cuestiones Internas y Externas al SGC e identificación de Partes Interesadas y Expectativas. </a:t>
            </a:r>
            <a:endParaRPr lang="es-ES" sz="2400" dirty="0" smtClean="0"/>
          </a:p>
          <a:p>
            <a:r>
              <a:rPr lang="es-ES" sz="2400" dirty="0" smtClean="0"/>
              <a:t> </a:t>
            </a:r>
          </a:p>
          <a:p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7013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ransicion iso 9001 version 201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60" y="1501974"/>
            <a:ext cx="6417856" cy="30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864096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Marcador de contenido"/>
          <p:cNvSpPr txBox="1">
            <a:spLocks/>
          </p:cNvSpPr>
          <p:nvPr/>
        </p:nvSpPr>
        <p:spPr>
          <a:xfrm>
            <a:off x="251520" y="6525345"/>
            <a:ext cx="8784976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b="1" i="1" dirty="0"/>
              <a:t>V Foro Nacional de Calidad e Innovación – 25 y 26 de Octubre de 2017</a:t>
            </a:r>
          </a:p>
        </p:txBody>
      </p:sp>
      <p:pic>
        <p:nvPicPr>
          <p:cNvPr id="2053" name="Image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65770"/>
          <a:stretch>
            <a:fillRect/>
          </a:stretch>
        </p:blipFill>
        <p:spPr bwMode="auto">
          <a:xfrm>
            <a:off x="8081822" y="1"/>
            <a:ext cx="954673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026" name="Imagen 1" descr="Resultado de imagen para logo gobierno nacional en guaran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457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CTS-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149088"/>
            <a:ext cx="67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660202" y="4515052"/>
            <a:ext cx="79676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/>
              <a:t>15 de septiembre NO es la </a:t>
            </a:r>
            <a:r>
              <a:rPr lang="es-ES" sz="2200" b="1" dirty="0"/>
              <a:t>fecha límite para solicitar la auditoría de transición</a:t>
            </a:r>
            <a:r>
              <a:rPr lang="es-ES" sz="2200" dirty="0"/>
              <a:t> sino es la fecha de vencimiento de todo certificado ISO 9001 2008. </a:t>
            </a:r>
          </a:p>
          <a:p>
            <a:pPr algn="just"/>
            <a:r>
              <a:rPr lang="es-ES" sz="2200" dirty="0"/>
              <a:t>Desde el 15 de septiembre se vuelven inválidos todos los certificados bajo la norma ISO 9001 2008. </a:t>
            </a:r>
            <a:endParaRPr lang="en-US" sz="2200" dirty="0"/>
          </a:p>
        </p:txBody>
      </p:sp>
      <p:sp>
        <p:nvSpPr>
          <p:cNvPr id="4" name="3 Rectángulo"/>
          <p:cNvSpPr/>
          <p:nvPr/>
        </p:nvSpPr>
        <p:spPr>
          <a:xfrm>
            <a:off x="639927" y="1071087"/>
            <a:ext cx="7898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cs typeface="Arial" pitchFamily="34" charset="0"/>
              </a:rPr>
              <a:t>Período</a:t>
            </a:r>
            <a:r>
              <a:rPr lang="en-US" sz="2200" dirty="0">
                <a:cs typeface="Arial" pitchFamily="34" charset="0"/>
              </a:rPr>
              <a:t> de </a:t>
            </a:r>
            <a:r>
              <a:rPr lang="en-US" sz="2200" dirty="0" err="1">
                <a:cs typeface="Arial" pitchFamily="34" charset="0"/>
              </a:rPr>
              <a:t>Convivencia</a:t>
            </a:r>
            <a:r>
              <a:rPr lang="en-US" sz="2200" dirty="0">
                <a:cs typeface="Arial" pitchFamily="34" charset="0"/>
              </a:rPr>
              <a:t> de </a:t>
            </a:r>
            <a:r>
              <a:rPr lang="en-US" sz="2200" dirty="0" err="1">
                <a:cs typeface="Arial" pitchFamily="34" charset="0"/>
              </a:rPr>
              <a:t>ambas</a:t>
            </a:r>
            <a:r>
              <a:rPr lang="en-US" sz="2200" dirty="0">
                <a:cs typeface="Arial" pitchFamily="34" charset="0"/>
              </a:rPr>
              <a:t> </a:t>
            </a:r>
            <a:r>
              <a:rPr lang="en-US" sz="2200" dirty="0" err="1">
                <a:cs typeface="Arial" pitchFamily="34" charset="0"/>
              </a:rPr>
              <a:t>versiones</a:t>
            </a:r>
            <a:r>
              <a:rPr lang="en-US" sz="2200" dirty="0">
                <a:cs typeface="Arial" pitchFamily="34" charset="0"/>
              </a:rPr>
              <a:t>: 3 </a:t>
            </a:r>
            <a:r>
              <a:rPr lang="en-US" sz="2200" dirty="0" err="1">
                <a:cs typeface="Arial" pitchFamily="34" charset="0"/>
              </a:rPr>
              <a:t>años</a:t>
            </a:r>
            <a:endParaRPr lang="en-US" sz="2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8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5" r="2356"/>
          <a:stretch/>
        </p:blipFill>
        <p:spPr bwMode="auto">
          <a:xfrm>
            <a:off x="251520" y="3180000"/>
            <a:ext cx="4913500" cy="298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864096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Marcador de contenido"/>
          <p:cNvSpPr txBox="1">
            <a:spLocks/>
          </p:cNvSpPr>
          <p:nvPr/>
        </p:nvSpPr>
        <p:spPr>
          <a:xfrm>
            <a:off x="251520" y="6525345"/>
            <a:ext cx="8784976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b="1" i="1" dirty="0"/>
              <a:t>V Foro Nacional de Calidad e Innovación – 25 y 26 de Octubre de 2017</a:t>
            </a:r>
          </a:p>
        </p:txBody>
      </p:sp>
      <p:pic>
        <p:nvPicPr>
          <p:cNvPr id="2053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65770"/>
          <a:stretch>
            <a:fillRect/>
          </a:stretch>
        </p:blipFill>
        <p:spPr bwMode="auto">
          <a:xfrm>
            <a:off x="8081822" y="1"/>
            <a:ext cx="954673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026" name="Imagen 1" descr="Resultado de imagen para logo gobierno nacional en guara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457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CTS-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149088"/>
            <a:ext cx="67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708270" y="908720"/>
            <a:ext cx="4248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PREVISION</a:t>
            </a:r>
            <a:endParaRPr lang="en-US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649914" y="1476125"/>
            <a:ext cx="7666502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200" dirty="0"/>
              <a:t>Una </a:t>
            </a:r>
            <a:r>
              <a:rPr lang="es-ES" sz="2200" b="1" dirty="0"/>
              <a:t>organización inteligente y previsora</a:t>
            </a:r>
            <a:r>
              <a:rPr lang="es-ES" sz="2200" dirty="0"/>
              <a:t>, opta por trabajar desde mucho antes. Las certificadoras sugieren que la auditoría pueda tener </a:t>
            </a:r>
            <a:r>
              <a:rPr lang="es-ES" sz="2200" b="1" dirty="0"/>
              <a:t>lugar al menos 2 meses antes de este límite</a:t>
            </a:r>
            <a:r>
              <a:rPr lang="es-ES" sz="2200" dirty="0"/>
              <a:t>, para contar con tiempo suficiente para dejar correr el plazo.</a:t>
            </a:r>
            <a:endParaRPr lang="en-US" sz="2200" dirty="0"/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 r="33473" b="7020"/>
          <a:stretch/>
        </p:blipFill>
        <p:spPr bwMode="auto">
          <a:xfrm>
            <a:off x="5221415" y="3356992"/>
            <a:ext cx="3470653" cy="23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3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864096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Marcador de contenido"/>
          <p:cNvSpPr txBox="1">
            <a:spLocks/>
          </p:cNvSpPr>
          <p:nvPr/>
        </p:nvSpPr>
        <p:spPr>
          <a:xfrm>
            <a:off x="251520" y="6525345"/>
            <a:ext cx="8784976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b="1" i="1" dirty="0"/>
              <a:t>V Foro Nacional de Calidad e Innovación – 25 y 26 de Octubre de 2017</a:t>
            </a:r>
          </a:p>
        </p:txBody>
      </p:sp>
      <p:pic>
        <p:nvPicPr>
          <p:cNvPr id="2053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65770"/>
          <a:stretch>
            <a:fillRect/>
          </a:stretch>
        </p:blipFill>
        <p:spPr bwMode="auto">
          <a:xfrm>
            <a:off x="8081822" y="1"/>
            <a:ext cx="954673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026" name="Imagen 1" descr="Resultado de imagen para logo gobierno nacional en guara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457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CTS-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149088"/>
            <a:ext cx="67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705738" y="829347"/>
            <a:ext cx="6696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PASOS RECOMENDADOS PARA LA TRANSICION</a:t>
            </a:r>
            <a:endParaRPr lang="en-US" sz="2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34424654"/>
              </p:ext>
            </p:extLst>
          </p:nvPr>
        </p:nvGraphicFramePr>
        <p:xfrm>
          <a:off x="109708" y="1291012"/>
          <a:ext cx="87687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982732" y="1772815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400" dirty="0"/>
              <a:t>   1</a:t>
            </a:r>
            <a:endParaRPr lang="en-US" sz="4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069311" y="3233972"/>
            <a:ext cx="83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400" dirty="0"/>
              <a:t> 2</a:t>
            </a:r>
            <a:endParaRPr lang="en-US" sz="4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91546" y="4679681"/>
            <a:ext cx="83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400" dirty="0"/>
              <a:t> 3</a:t>
            </a:r>
            <a:endParaRPr lang="en-US" sz="4400" dirty="0"/>
          </a:p>
        </p:txBody>
      </p:sp>
      <p:pic>
        <p:nvPicPr>
          <p:cNvPr id="5122" name="Picture 2" descr="Resultado de imagen para pl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35415"/>
            <a:ext cx="216023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calid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0" y="2157535"/>
            <a:ext cx="1725911" cy="13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99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06" y="2276872"/>
            <a:ext cx="466939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13567853"/>
              </p:ext>
            </p:extLst>
          </p:nvPr>
        </p:nvGraphicFramePr>
        <p:xfrm>
          <a:off x="319500" y="908720"/>
          <a:ext cx="8649016" cy="480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864096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Marcador de contenido"/>
          <p:cNvSpPr txBox="1">
            <a:spLocks/>
          </p:cNvSpPr>
          <p:nvPr/>
        </p:nvSpPr>
        <p:spPr>
          <a:xfrm>
            <a:off x="251520" y="6525345"/>
            <a:ext cx="8784976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b="1" i="1" dirty="0"/>
              <a:t>V Foro Nacional de Calidad e Innovación – 25 y 26 de Octubre de 2017</a:t>
            </a:r>
          </a:p>
        </p:txBody>
      </p:sp>
      <p:pic>
        <p:nvPicPr>
          <p:cNvPr id="2053" name="Imagen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65770"/>
          <a:stretch>
            <a:fillRect/>
          </a:stretch>
        </p:blipFill>
        <p:spPr bwMode="auto">
          <a:xfrm>
            <a:off x="8081822" y="1"/>
            <a:ext cx="954673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026" name="Imagen 1" descr="Resultado de imagen para logo gobierno nacional en guaran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457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CTS-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149088"/>
            <a:ext cx="67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223626" y="942513"/>
            <a:ext cx="6696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FASES DEL PLAN DE TRABAJO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431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864096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Marcador de contenido"/>
          <p:cNvSpPr txBox="1">
            <a:spLocks/>
          </p:cNvSpPr>
          <p:nvPr/>
        </p:nvSpPr>
        <p:spPr>
          <a:xfrm>
            <a:off x="251520" y="6525345"/>
            <a:ext cx="8784976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200" b="1" i="1" dirty="0"/>
              <a:t>V Foro Nacional de Calidad e Innovación – 25 y 26 de Octubre de 2017</a:t>
            </a:r>
          </a:p>
        </p:txBody>
      </p:sp>
      <p:pic>
        <p:nvPicPr>
          <p:cNvPr id="2053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65770"/>
          <a:stretch>
            <a:fillRect/>
          </a:stretch>
        </p:blipFill>
        <p:spPr bwMode="auto">
          <a:xfrm>
            <a:off x="8081822" y="1"/>
            <a:ext cx="954673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Y"/>
          </a:p>
        </p:txBody>
      </p:sp>
      <p:pic>
        <p:nvPicPr>
          <p:cNvPr id="1026" name="Imagen 1" descr="Resultado de imagen para logo gobierno nacional en guara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88640"/>
            <a:ext cx="14573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CTS-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149088"/>
            <a:ext cx="6778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4421821" y="4077072"/>
            <a:ext cx="4470659" cy="1656184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200" dirty="0">
                <a:solidFill>
                  <a:schemeClr val="tx1"/>
                </a:solidFill>
                <a:cs typeface="Arial" pitchFamily="34" charset="0"/>
              </a:rPr>
              <a:t>Llevando a cabo estos  3 (tres) pasos, lograremos la re certificación de nuestro sistema de gestión de calidad dentro de los plazos establecidos</a:t>
            </a:r>
            <a:r>
              <a:rPr lang="es-ES_tradnl" sz="2200" b="1" dirty="0">
                <a:solidFill>
                  <a:schemeClr val="tx1"/>
                </a:solidFill>
                <a:cs typeface="Arial" pitchFamily="34" charset="0"/>
              </a:rPr>
              <a:t>. </a:t>
            </a:r>
            <a:endParaRPr lang="en-US" sz="2200" b="1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17394189"/>
              </p:ext>
            </p:extLst>
          </p:nvPr>
        </p:nvGraphicFramePr>
        <p:xfrm>
          <a:off x="290677" y="228600"/>
          <a:ext cx="82796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4" descr="Imagen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" y="3730230"/>
            <a:ext cx="4171359" cy="234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854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571</Words>
  <Application>Microsoft Macintosh PowerPoint</Application>
  <PresentationFormat>Presentación en pantalla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Myrian Bobadilla</dc:creator>
  <cp:lastModifiedBy>Maria Cristaldo</cp:lastModifiedBy>
  <cp:revision>42</cp:revision>
  <dcterms:created xsi:type="dcterms:W3CDTF">2016-09-30T22:25:33Z</dcterms:created>
  <dcterms:modified xsi:type="dcterms:W3CDTF">2017-10-25T17:26:32Z</dcterms:modified>
</cp:coreProperties>
</file>